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1" r:id="rId1"/>
  </p:sldMasterIdLst>
  <p:notesMasterIdLst>
    <p:notesMasterId r:id="rId25"/>
  </p:notesMasterIdLst>
  <p:sldIdLst>
    <p:sldId id="256" r:id="rId2"/>
    <p:sldId id="315" r:id="rId3"/>
    <p:sldId id="280" r:id="rId4"/>
    <p:sldId id="281" r:id="rId5"/>
    <p:sldId id="283" r:id="rId6"/>
    <p:sldId id="284" r:id="rId7"/>
    <p:sldId id="293" r:id="rId8"/>
    <p:sldId id="288" r:id="rId9"/>
    <p:sldId id="290" r:id="rId10"/>
    <p:sldId id="298" r:id="rId11"/>
    <p:sldId id="299" r:id="rId12"/>
    <p:sldId id="300" r:id="rId13"/>
    <p:sldId id="297" r:id="rId14"/>
    <p:sldId id="302" r:id="rId15"/>
    <p:sldId id="289" r:id="rId16"/>
    <p:sldId id="292" r:id="rId17"/>
    <p:sldId id="282" r:id="rId18"/>
    <p:sldId id="286" r:id="rId19"/>
    <p:sldId id="373" r:id="rId20"/>
    <p:sldId id="335" r:id="rId21"/>
    <p:sldId id="377" r:id="rId22"/>
    <p:sldId id="378" r:id="rId23"/>
    <p:sldId id="285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0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53" autoAdjust="0"/>
  </p:normalViewPr>
  <p:slideViewPr>
    <p:cSldViewPr snapToGrid="0">
      <p:cViewPr varScale="1">
        <p:scale>
          <a:sx n="79" d="100"/>
          <a:sy n="79" d="100"/>
        </p:scale>
        <p:origin x="114" y="1782"/>
      </p:cViewPr>
      <p:guideLst>
        <p:guide pos="257"/>
        <p:guide orient="horz" pos="216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BEA986B-8B6A-42E8-8F31-0BA2212868BC}" type="datetime1">
              <a:rPr lang="ko-KR" altLang="en-US"/>
              <a:pPr lvl="0">
                <a:defRPr/>
              </a:pPr>
              <a:t>2023-12-04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5DE6BF97-663B-4D98-BF1F-B45AC4ECA08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DE6BF97-663B-4D98-BF1F-B45AC4ECA083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3032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DE6BF97-663B-4D98-BF1F-B45AC4ECA08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DE6BF97-663B-4D98-BF1F-B45AC4ECA08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DE6BF97-663B-4D98-BF1F-B45AC4ECA08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DE6BF97-663B-4D98-BF1F-B45AC4ECA08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DE6BF97-663B-4D98-BF1F-B45AC4ECA083}" type="slidenum">
              <a:rPr lang="ko-KR" altLang="en-US" smtClean="0"/>
              <a:pPr lvl="0"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099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DE6BF97-663B-4D98-BF1F-B45AC4ECA083}" type="slidenum">
              <a:rPr lang="ko-KR" altLang="en-US" smtClean="0"/>
              <a:pPr lvl="0"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429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DE6BF97-663B-4D98-BF1F-B45AC4ECA083}" type="slidenum">
              <a:rPr lang="ko-KR" altLang="en-US" smtClean="0"/>
              <a:pPr lvl="0"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69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DE6BF97-663B-4D98-BF1F-B45AC4ECA083}" type="slidenum">
              <a:rPr lang="ko-KR" altLang="en-US" smtClean="0"/>
              <a:pPr lvl="0"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5893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DE6BF97-663B-4D98-BF1F-B45AC4ECA083}" type="slidenum">
              <a:rPr lang="ko-KR" altLang="en-US" smtClean="0"/>
              <a:pPr lvl="0"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691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DE6BF97-663B-4D98-BF1F-B45AC4ECA083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224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DE6BF97-663B-4D98-BF1F-B45AC4ECA083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962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DE6BF97-663B-4D98-BF1F-B45AC4ECA083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854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DE6BF97-663B-4D98-BF1F-B45AC4ECA083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171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DE6BF97-663B-4D98-BF1F-B45AC4ECA08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DE6BF97-663B-4D98-BF1F-B45AC4ECA08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DE6BF97-663B-4D98-BF1F-B45AC4ECA08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DE6BF97-663B-4D98-BF1F-B45AC4ECA08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57D0DE-F0DE-4AE3-9301-3BF4F4149E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3B4C04-A3A9-D51A-734C-24B3F635A0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FC8293-EDD0-84EA-B20D-F9D2B1622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8C6ED-3827-4F59-8A20-0AB0AE5350E0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6F8C55-7EB8-CD56-A07D-9C530F819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3760B8-9293-651A-2E8C-4ACC290AF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F095-1805-4AE9-91C2-55F6F3FAFF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802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4F209-A6F2-60C8-78F7-32F7114A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D6F6AA-FC65-4842-3F18-E08445CA9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30B120-E11B-A9DA-AA48-B2DE6B8BB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8C6ED-3827-4F59-8A20-0AB0AE5350E0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B91E96-A4A9-D961-D95F-8A07EEF01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99691B-EB7D-329B-DF8C-134DF22F4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F095-1805-4AE9-91C2-55F6F3FAFF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986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37A0DEC-5A66-5DE9-F1CF-6654303835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B1F08B-FFA5-4649-378D-58FD1E1C84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D2B983-4013-F739-5B11-882D64049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8C6ED-3827-4F59-8A20-0AB0AE5350E0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69DEA3-0F90-9753-C2DB-CE541D557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CB1605-6641-BE8C-0726-00CD668EF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F095-1805-4AE9-91C2-55F6F3FAFF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367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198B69-0C82-6391-3781-67DBDB21E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017764-9862-AD66-B087-5320F4AF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F01258-D392-8407-F506-100A12329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8C6ED-3827-4F59-8A20-0AB0AE5350E0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9E8FF4-E053-4A53-3874-4FBC9AB64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B20AA5-9E92-ACCA-7446-0FDA50719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F095-1805-4AE9-91C2-55F6F3FAFF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049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994C0-4999-ED44-A8E1-F9D8775F1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B60459-BC51-8420-3463-8FBBBA943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9BB91F-7622-13CD-C97F-A64A00F3D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8C6ED-3827-4F59-8A20-0AB0AE5350E0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5AE082-1CA6-23D9-1C2C-4E374E455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F8D834-F19E-079F-F2F2-F168C465F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F095-1805-4AE9-91C2-55F6F3FAFF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801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0FAC2C-141A-AD84-C65E-A1EC0A4BF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E84673-A0C3-669E-705B-C408287CE7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54EF38-364C-AFA2-DAB8-4D050B8E1A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388629-19BA-6753-43F4-1605E37EE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8C6ED-3827-4F59-8A20-0AB0AE5350E0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AE9568-ED80-3726-0FD5-9DA0343F4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78310D-6841-FCD0-BFF3-7B7647F6B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F095-1805-4AE9-91C2-55F6F3FAFF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33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C3041D-1A42-2973-65F0-020B5809A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F8D1CD-C923-89A8-61BA-2E23C064D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FA1225-202F-10E2-933D-DB60EE545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9692E4B-8041-804A-8BDD-63F37CD539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FE6D0F2-F7F7-40A8-9FEB-ED308BC22D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23893-9807-D294-BEC9-03D5F9770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8C6ED-3827-4F59-8A20-0AB0AE5350E0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FD30B80-C48A-E24A-5F53-329566202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9EED39A-C6AD-C9E2-4F9A-132F61985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F095-1805-4AE9-91C2-55F6F3FAFF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127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7A0868-91EC-B5D7-9B21-757B98790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CFB53E3-5635-B621-7139-6B7504D1D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8C6ED-3827-4F59-8A20-0AB0AE5350E0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40D35CB-237C-FA08-245A-60C388BD0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1DE03E-2F52-4AF5-0E18-DD36B9BA6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F095-1805-4AE9-91C2-55F6F3FAFF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863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33DD7C-54B6-B271-3440-8344EA9E8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8C6ED-3827-4F59-8A20-0AB0AE5350E0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83A7F1D-490D-F71C-3CD8-418C73D4D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C5122B-6765-4A10-9A32-E3D64FB7C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F095-1805-4AE9-91C2-55F6F3FAFF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415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6D30DD-6855-7FA9-4B30-E20505503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DFB263-80E5-1D34-FFDF-D18D622B9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78A6CF-45BB-FE88-96CD-D923A0607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0E4198-E965-C915-2BEA-0609CF953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8C6ED-3827-4F59-8A20-0AB0AE5350E0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D9B9B0-3D28-28BC-E032-A7C572D80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B1DBD3-9DD5-A6A9-AB1A-7A563AD8C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F095-1805-4AE9-91C2-55F6F3FAFF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102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C93320-72B8-4776-4053-A3D2340E0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407D097-2BFC-C949-D3A3-B028C2F9F2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EFDABA-86D0-7A59-0CB4-16B88B261E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2C770B-C12D-B041-0E5E-3588C5FA1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8C6ED-3827-4F59-8A20-0AB0AE5350E0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7F2380-930E-A050-6012-73839F7EE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434E56-C31B-9B96-7E1C-1C893786D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F095-1805-4AE9-91C2-55F6F3FAFF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201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8B002F-7F62-187B-92FB-886B1230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4C6BC6-974A-BAC8-C0B7-F5C731C20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925590-3C89-B336-5C44-097CF70FDD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28C6ED-3827-4F59-8A20-0AB0AE5350E0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186100-D2F3-C958-D5FF-EA2E6BCB3F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F1C013-C9EA-E540-11A2-473152294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1F095-1805-4AE9-91C2-55F6F3FAFF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219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45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5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image" Target="../media/image1.png"/><Relationship Id="rId7" Type="http://schemas.openxmlformats.org/officeDocument/2006/relationships/image" Target="../media/image5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4.png"/><Relationship Id="rId9" Type="http://schemas.openxmlformats.org/officeDocument/2006/relationships/image" Target="../media/image6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6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jp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4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8196DAB-E90E-F5AD-29CE-EACD10D87BFD}"/>
              </a:ext>
            </a:extLst>
          </p:cNvPr>
          <p:cNvSpPr/>
          <p:nvPr/>
        </p:nvSpPr>
        <p:spPr>
          <a:xfrm>
            <a:off x="5115176" y="2238103"/>
            <a:ext cx="5817945" cy="2908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90A1DEF-5CF4-20E5-3465-1CBA4730A2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5298" y="1004347"/>
            <a:ext cx="12192000" cy="5853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6C9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0" y="-13967"/>
            <a:ext cx="12192000" cy="1043259"/>
            <a:chOff x="0" y="0"/>
            <a:chExt cx="12192000" cy="104325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A84F92B-87EC-C1E1-22A6-2A214B5AFB90}"/>
                </a:ext>
              </a:extLst>
            </p:cNvPr>
            <p:cNvSpPr/>
            <p:nvPr/>
          </p:nvSpPr>
          <p:spPr>
            <a:xfrm>
              <a:off x="0" y="0"/>
              <a:ext cx="12192000" cy="978721"/>
            </a:xfrm>
            <a:prstGeom prst="rect">
              <a:avLst/>
            </a:prstGeom>
            <a:solidFill>
              <a:srgbClr val="FFE0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C224919-D279-D2CC-4E0A-B3D6E9FAC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2191" y="80259"/>
              <a:ext cx="584129" cy="67430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C62C068-C09C-82CA-212A-01B08103A9F9}"/>
                </a:ext>
              </a:extLst>
            </p:cNvPr>
            <p:cNvSpPr txBox="1"/>
            <p:nvPr/>
          </p:nvSpPr>
          <p:spPr>
            <a:xfrm>
              <a:off x="10770116" y="665793"/>
              <a:ext cx="12821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/>
                <a:t>PMOD </a:t>
              </a:r>
              <a:endParaRPr lang="ko-KR" altLang="en-US" sz="1600" b="1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52FF04B-ADD0-1A79-385A-E25E9C3505BC}"/>
                </a:ext>
              </a:extLst>
            </p:cNvPr>
            <p:cNvSpPr/>
            <p:nvPr/>
          </p:nvSpPr>
          <p:spPr>
            <a:xfrm>
              <a:off x="0" y="965436"/>
              <a:ext cx="12192000" cy="77823"/>
            </a:xfrm>
            <a:prstGeom prst="rect">
              <a:avLst/>
            </a:prstGeom>
            <a:solidFill>
              <a:srgbClr val="FFA5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1718C5D8-0888-5E1F-CCCA-8A57226BA52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alphaModFix amt="55000"/>
          </a:blip>
          <a:stretch>
            <a:fillRect/>
          </a:stretch>
        </p:blipFill>
        <p:spPr>
          <a:xfrm>
            <a:off x="2181791" y="1496608"/>
            <a:ext cx="7817819" cy="439177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F0C034C-F6E6-B909-D096-39F12D8EAD50}"/>
              </a:ext>
            </a:extLst>
          </p:cNvPr>
          <p:cNvSpPr txBox="1"/>
          <p:nvPr/>
        </p:nvSpPr>
        <p:spPr>
          <a:xfrm>
            <a:off x="638491" y="2802400"/>
            <a:ext cx="109180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400" dirty="0">
                <a:highlight>
                  <a:srgbClr val="FFE05C"/>
                </a:highlight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Times New Roman" panose="02020603050405020304" pitchFamily="18" charset="0"/>
              </a:rPr>
              <a:t>유해 야생동물 퇴치 로봇</a:t>
            </a:r>
            <a:endParaRPr lang="ko-KR" altLang="en-US" sz="5400" dirty="0">
              <a:solidFill>
                <a:srgbClr val="FF0000"/>
              </a:solidFill>
              <a:highlight>
                <a:srgbClr val="FFE05C"/>
              </a:highlight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021D07-EE58-EE2A-6275-B86A29691003}"/>
              </a:ext>
            </a:extLst>
          </p:cNvPr>
          <p:cNvSpPr txBox="1"/>
          <p:nvPr/>
        </p:nvSpPr>
        <p:spPr>
          <a:xfrm>
            <a:off x="790650" y="6213092"/>
            <a:ext cx="25909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>
                <a:solidFill>
                  <a:srgbClr val="000000"/>
                </a:solidFill>
                <a:effectLst/>
                <a:latin typeface="한컴 말랑말랑 Bold" panose="020F0803000000000000" pitchFamily="34" charset="-127"/>
                <a:ea typeface="한컴 말랑말랑 Bold" panose="020F0803000000000000" pitchFamily="34" charset="-127"/>
                <a:cs typeface="굴림" panose="020B0600000101010101" pitchFamily="50" charset="-127"/>
              </a:rPr>
              <a:t>안동대학교 전자공학과</a:t>
            </a:r>
            <a:endParaRPr lang="ko-KR" altLang="en-US" sz="21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D510331-DF56-9A86-6273-DFC74B95FC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96" y="6018672"/>
            <a:ext cx="872658" cy="796006"/>
          </a:xfrm>
          <a:prstGeom prst="rect">
            <a:avLst/>
          </a:prstGeom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086122" y="146159"/>
            <a:ext cx="8009159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latinLnBrk="0"/>
            <a:r>
              <a:rPr kumimoji="0" lang="en-US" altLang="ko-KR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2022</a:t>
            </a:r>
            <a:r>
              <a:rPr kumimoji="0" lang="en-US" altLang="ko-KR" sz="4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</a:t>
            </a:r>
            <a:r>
              <a:rPr lang="ko-KR" altLang="en-US" sz="44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한이음</a:t>
            </a:r>
            <a:r>
              <a:rPr lang="ko-KR" altLang="en-US" sz="44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</a:t>
            </a:r>
            <a:r>
              <a:rPr lang="en-US" altLang="ko-KR" sz="44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ICT </a:t>
            </a:r>
            <a:r>
              <a:rPr lang="ko-KR" altLang="en-US" sz="44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공모전</a:t>
            </a:r>
            <a:endParaRPr kumimoji="0" lang="en-US" altLang="ko-KR" sz="44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0B3190-EEB2-5ECA-8431-42A38BD354D0}"/>
              </a:ext>
            </a:extLst>
          </p:cNvPr>
          <p:cNvSpPr txBox="1"/>
          <p:nvPr/>
        </p:nvSpPr>
        <p:spPr>
          <a:xfrm>
            <a:off x="9913503" y="6112625"/>
            <a:ext cx="2175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팀원 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: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김효진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전성현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/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최재영 </a:t>
            </a:r>
            <a:r>
              <a:rPr lang="ko-KR" altLang="en-US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박승렬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임종은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77778C4-822D-34F7-DFFD-AE04691FEE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33" y="89099"/>
            <a:ext cx="2864336" cy="73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913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-13967"/>
            <a:ext cx="12192000" cy="1043259"/>
            <a:chOff x="0" y="0"/>
            <a:chExt cx="12192000" cy="1043259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978721"/>
            </a:xfrm>
            <a:prstGeom prst="rect">
              <a:avLst/>
            </a:prstGeom>
            <a:solidFill>
              <a:srgbClr val="FFE0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0" y="965436"/>
              <a:ext cx="12192000" cy="77823"/>
            </a:xfrm>
            <a:prstGeom prst="rect">
              <a:avLst/>
            </a:prstGeom>
            <a:solidFill>
              <a:srgbClr val="FFA5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" name="Rectangle 4"/>
          <p:cNvSpPr>
            <a:spLocks noChangeArrowheads="1"/>
          </p:cNvSpPr>
          <p:nvPr/>
        </p:nvSpPr>
        <p:spPr>
          <a:xfrm>
            <a:off x="2086122" y="146159"/>
            <a:ext cx="8009159" cy="67710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anchor="ctr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 algn="ctr" latinLnBrk="0">
              <a:defRPr/>
            </a:pPr>
            <a:r>
              <a:rPr lang="ko-KR" altLang="en-US" sz="4400">
                <a:latin typeface="한컴 말랑말랑 Bold"/>
                <a:ea typeface="한컴 말랑말랑 Bold"/>
              </a:rPr>
              <a:t>객체 판단 </a:t>
            </a:r>
            <a:r>
              <a:rPr lang="en-US" altLang="ko-KR" sz="4400">
                <a:latin typeface="한컴 말랑말랑 Bold"/>
                <a:ea typeface="한컴 말랑말랑 Bold"/>
              </a:rPr>
              <a:t>: </a:t>
            </a:r>
            <a:r>
              <a:rPr lang="ko-KR" altLang="en-US" sz="4400">
                <a:latin typeface="한컴 말랑말랑 Bold"/>
                <a:ea typeface="한컴 말랑말랑 Bold"/>
              </a:rPr>
              <a:t>밤</a:t>
            </a:r>
            <a:endParaRPr kumimoji="0" lang="en-US" altLang="ko-KR" sz="4400" b="0" i="0" u="none" strike="noStrike" cap="none" normalizeH="0">
              <a:solidFill>
                <a:schemeClr val="tx1"/>
              </a:solidFill>
              <a:effectLst/>
              <a:latin typeface="한컴 말랑말랑 Bold"/>
              <a:ea typeface="한컴 말랑말랑 Bold"/>
            </a:endParaRPr>
          </a:p>
        </p:txBody>
      </p:sp>
      <p:pic>
        <p:nvPicPr>
          <p:cNvPr id="8" name="그림 7" descr="텍스트, 칠판, 디스플레이이(가) 표시된 사진  자동 생성된 설명"/>
          <p:cNvPicPr>
            <a:picLocks noChangeAspect="1"/>
          </p:cNvPicPr>
          <p:nvPr/>
        </p:nvPicPr>
        <p:blipFill rotWithShape="1">
          <a:blip r:embed="rId3"/>
          <a:srcRect l="7110" t="31400" r="42970" b="27610"/>
          <a:stretch>
            <a:fillRect/>
          </a:stretch>
        </p:blipFill>
        <p:spPr>
          <a:xfrm rot="5400000">
            <a:off x="5139890" y="2852671"/>
            <a:ext cx="4640809" cy="2857899"/>
          </a:xfrm>
          <a:prstGeom prst="rect">
            <a:avLst/>
          </a:prstGeom>
          <a:effectLst>
            <a:glow>
              <a:schemeClr val="tx1">
                <a:alpha val="30000"/>
              </a:schemeClr>
            </a:glow>
          </a:effectLst>
        </p:spPr>
      </p:pic>
      <p:pic>
        <p:nvPicPr>
          <p:cNvPr id="10" name="Picture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99115" y="3262745"/>
            <a:ext cx="2972791" cy="328284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007435" y="1961215"/>
            <a:ext cx="2940482" cy="4645961"/>
          </a:xfrm>
          <a:prstGeom prst="rect">
            <a:avLst/>
          </a:prstGeom>
          <a:effectLst>
            <a:glow>
              <a:schemeClr val="tx1">
                <a:alpha val="30000"/>
              </a:schemeClr>
            </a:glow>
          </a:effectLst>
        </p:spPr>
      </p:pic>
      <p:sp>
        <p:nvSpPr>
          <p:cNvPr id="13" name="TextBox 12"/>
          <p:cNvSpPr txBox="1"/>
          <p:nvPr/>
        </p:nvSpPr>
        <p:spPr>
          <a:xfrm>
            <a:off x="461273" y="1475045"/>
            <a:ext cx="528543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latin typeface="한컴 말랑말랑 Bold"/>
                <a:ea typeface="한컴 말랑말랑 Bold"/>
              </a:rPr>
              <a:t>영상처리를 사용해 사람과 유해 야생동물 판단</a:t>
            </a:r>
          </a:p>
          <a:p>
            <a:pPr lvl="0">
              <a:defRPr/>
            </a:pPr>
            <a:endParaRPr lang="en-US" altLang="ko-KR" sz="2000" b="1">
              <a:latin typeface="한컴 말랑말랑 Bold"/>
              <a:ea typeface="한컴 말랑말랑 Bold"/>
            </a:endParaRPr>
          </a:p>
          <a:p>
            <a:pPr marL="285750" lvl="0" indent="-285750">
              <a:buFontTx/>
              <a:buChar char="-"/>
              <a:defRPr/>
            </a:pPr>
            <a:r>
              <a:rPr lang="ko-KR" altLang="en-US" sz="1600">
                <a:latin typeface="한컴 말랑말랑 Bold"/>
                <a:ea typeface="한컴 말랑말랑 Bold"/>
              </a:rPr>
              <a:t>열화상 카메라의 픽셀값 추출</a:t>
            </a:r>
          </a:p>
          <a:p>
            <a:pPr marL="285750" lvl="0" indent="-285750">
              <a:buFontTx/>
              <a:buChar char="-"/>
              <a:defRPr/>
            </a:pPr>
            <a:endParaRPr lang="en-US" altLang="ko-KR" sz="1600">
              <a:latin typeface="한컴 말랑말랑 Bold"/>
              <a:ea typeface="한컴 말랑말랑 Bold"/>
            </a:endParaRPr>
          </a:p>
          <a:p>
            <a:pPr marL="285750" lvl="0" indent="-285750">
              <a:buFontTx/>
              <a:buChar char="-"/>
              <a:defRPr/>
            </a:pPr>
            <a:r>
              <a:rPr lang="en-US" altLang="ko-KR" sz="1600">
                <a:latin typeface="한컴 말랑말랑 Bold"/>
                <a:ea typeface="한컴 말랑말랑 Bold"/>
              </a:rPr>
              <a:t>2</a:t>
            </a:r>
            <a:r>
              <a:rPr lang="ko-KR" altLang="en-US" sz="1600">
                <a:latin typeface="한컴 말랑말랑 Bold"/>
                <a:ea typeface="한컴 말랑말랑 Bold"/>
              </a:rPr>
              <a:t>족 보행의 사람과 </a:t>
            </a:r>
            <a:r>
              <a:rPr lang="en-US" altLang="ko-KR" sz="1600">
                <a:latin typeface="한컴 말랑말랑 Bold"/>
                <a:ea typeface="한컴 말랑말랑 Bold"/>
              </a:rPr>
              <a:t>4</a:t>
            </a:r>
            <a:r>
              <a:rPr lang="ko-KR" altLang="en-US" sz="1600">
                <a:latin typeface="한컴 말랑말랑 Bold"/>
                <a:ea typeface="한컴 말랑말랑 Bold"/>
              </a:rPr>
              <a:t>족 보행의 동물의 가로 세로 비율 설정</a:t>
            </a:r>
            <a:endParaRPr lang="en-US" altLang="ko-KR" sz="1600">
              <a:latin typeface="한컴 말랑말랑 Bold"/>
              <a:ea typeface="한컴 말랑말랑 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77726" y="1475045"/>
            <a:ext cx="6659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>
                <a:latin typeface="한컴 말랑말랑 Bold"/>
                <a:ea typeface="한컴 말랑말랑 Bold"/>
              </a:rPr>
              <a:t>열화상 카메라를 이용한 감지 결과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0336940" y="23678"/>
            <a:ext cx="1849762" cy="947872"/>
            <a:chOff x="10336940" y="23678"/>
            <a:chExt cx="1849762" cy="94787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chemeClr val="tx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0985045" y="23678"/>
              <a:ext cx="584129" cy="67430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0336940" y="632996"/>
              <a:ext cx="184976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1600" b="1"/>
                <a:t>PMOD</a:t>
              </a:r>
              <a:endParaRPr lang="ko-KR" altLang="en-US" sz="1600" b="1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-13967"/>
            <a:ext cx="12192000" cy="1043259"/>
            <a:chOff x="0" y="0"/>
            <a:chExt cx="12192000" cy="1043259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978721"/>
            </a:xfrm>
            <a:prstGeom prst="rect">
              <a:avLst/>
            </a:prstGeom>
            <a:solidFill>
              <a:srgbClr val="FFE0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0" y="965436"/>
              <a:ext cx="12192000" cy="77823"/>
            </a:xfrm>
            <a:prstGeom prst="rect">
              <a:avLst/>
            </a:prstGeom>
            <a:solidFill>
              <a:srgbClr val="FFA5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" name="Rectangle 4"/>
          <p:cNvSpPr>
            <a:spLocks noChangeArrowheads="1"/>
          </p:cNvSpPr>
          <p:nvPr/>
        </p:nvSpPr>
        <p:spPr>
          <a:xfrm>
            <a:off x="2086122" y="146159"/>
            <a:ext cx="8009159" cy="67710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anchor="ctr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 algn="ctr" latinLnBrk="0">
              <a:defRPr/>
            </a:pPr>
            <a:r>
              <a:rPr lang="ko-KR" altLang="en-US" sz="4400">
                <a:latin typeface="한컴 말랑말랑 Bold"/>
                <a:ea typeface="한컴 말랑말랑 Bold"/>
              </a:rPr>
              <a:t>객체 판단 </a:t>
            </a:r>
            <a:r>
              <a:rPr lang="en-US" altLang="ko-KR" sz="4400">
                <a:latin typeface="한컴 말랑말랑 Bold"/>
                <a:ea typeface="한컴 말랑말랑 Bold"/>
              </a:rPr>
              <a:t>: </a:t>
            </a:r>
            <a:r>
              <a:rPr lang="ko-KR" altLang="en-US" sz="4400">
                <a:latin typeface="한컴 말랑말랑 Bold"/>
                <a:ea typeface="한컴 말랑말랑 Bold"/>
              </a:rPr>
              <a:t>밤</a:t>
            </a:r>
            <a:endParaRPr kumimoji="0" lang="en-US" altLang="ko-KR" sz="4400" b="0" i="0" u="none" strike="noStrike" cap="none" normalizeH="0">
              <a:solidFill>
                <a:schemeClr val="tx1"/>
              </a:solidFill>
              <a:effectLst/>
              <a:latin typeface="한컴 말랑말랑 Bold"/>
              <a:ea typeface="한컴 말랑말랑 Bold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73831" y="4293029"/>
            <a:ext cx="2353061" cy="2200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76200"/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526892" y="4293029"/>
            <a:ext cx="3350146" cy="220068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250161" y="1930190"/>
            <a:ext cx="3681079" cy="214134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327223" y="1324055"/>
            <a:ext cx="75375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>
                <a:latin typeface="한컴 말랑말랑 Bold"/>
                <a:ea typeface="한컴 말랑말랑 Bold"/>
              </a:rPr>
              <a:t>야행성 동물 망막 뒤에 있는 역반사체 </a:t>
            </a:r>
            <a:r>
              <a:rPr lang="en-US" altLang="ko-KR" sz="2000">
                <a:latin typeface="한컴 말랑말랑 Bold"/>
                <a:ea typeface="한컴 말랑말랑 Bold"/>
              </a:rPr>
              <a:t>‘</a:t>
            </a:r>
            <a:r>
              <a:rPr lang="ko-KR" altLang="en-US" sz="2000">
                <a:latin typeface="한컴 말랑말랑 Bold"/>
                <a:ea typeface="한컴 말랑말랑 Bold"/>
              </a:rPr>
              <a:t>휘판</a:t>
            </a:r>
            <a:r>
              <a:rPr lang="en-US" altLang="ko-KR" sz="2000">
                <a:latin typeface="한컴 말랑말랑 Bold"/>
                <a:ea typeface="한컴 말랑말랑 Bold"/>
              </a:rPr>
              <a:t>’</a:t>
            </a:r>
            <a:r>
              <a:rPr lang="ko-KR" altLang="en-US" sz="2000">
                <a:latin typeface="한컴 말랑말랑 Bold"/>
                <a:ea typeface="한컴 말랑말랑 Bold"/>
              </a:rPr>
              <a:t>을 야간 감지 방법으로 사용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05216" y="4293028"/>
            <a:ext cx="4068615" cy="2200683"/>
          </a:xfrm>
          <a:prstGeom prst="rect">
            <a:avLst/>
          </a:prstGeom>
          <a:effectLst>
            <a:softEdge rad="63500"/>
          </a:effectLst>
        </p:spPr>
      </p:pic>
      <p:grpSp>
        <p:nvGrpSpPr>
          <p:cNvPr id="6" name="그룹 5"/>
          <p:cNvGrpSpPr/>
          <p:nvPr/>
        </p:nvGrpSpPr>
        <p:grpSpPr>
          <a:xfrm>
            <a:off x="10336940" y="23678"/>
            <a:ext cx="1849762" cy="947872"/>
            <a:chOff x="10336940" y="23678"/>
            <a:chExt cx="1849762" cy="94787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chemeClr val="tx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0985045" y="23678"/>
              <a:ext cx="584129" cy="674307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0336940" y="632996"/>
              <a:ext cx="184976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1600" b="1"/>
                <a:t>PMOD</a:t>
              </a:r>
              <a:endParaRPr lang="ko-KR" altLang="en-US" sz="1600" b="1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-13967"/>
            <a:ext cx="12192000" cy="1043259"/>
            <a:chOff x="0" y="0"/>
            <a:chExt cx="12192000" cy="1043259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978721"/>
            </a:xfrm>
            <a:prstGeom prst="rect">
              <a:avLst/>
            </a:prstGeom>
            <a:solidFill>
              <a:srgbClr val="FFE0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0" y="965436"/>
              <a:ext cx="12192000" cy="77823"/>
            </a:xfrm>
            <a:prstGeom prst="rect">
              <a:avLst/>
            </a:prstGeom>
            <a:solidFill>
              <a:srgbClr val="FFA5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" name="Rectangle 4"/>
          <p:cNvSpPr>
            <a:spLocks noChangeArrowheads="1"/>
          </p:cNvSpPr>
          <p:nvPr/>
        </p:nvSpPr>
        <p:spPr>
          <a:xfrm>
            <a:off x="2086122" y="146159"/>
            <a:ext cx="8009159" cy="67710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anchor="ctr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 algn="ctr" latinLnBrk="0">
              <a:defRPr/>
            </a:pPr>
            <a:r>
              <a:rPr lang="ko-KR" altLang="en-US" sz="4400">
                <a:latin typeface="한컴 말랑말랑 Bold"/>
                <a:ea typeface="한컴 말랑말랑 Bold"/>
              </a:rPr>
              <a:t>객체 판단 </a:t>
            </a:r>
            <a:r>
              <a:rPr lang="en-US" altLang="ko-KR" sz="4400">
                <a:latin typeface="한컴 말랑말랑 Bold"/>
                <a:ea typeface="한컴 말랑말랑 Bold"/>
              </a:rPr>
              <a:t>: </a:t>
            </a:r>
            <a:r>
              <a:rPr lang="ko-KR" altLang="en-US" sz="4400">
                <a:latin typeface="한컴 말랑말랑 Bold"/>
                <a:ea typeface="한컴 말랑말랑 Bold"/>
              </a:rPr>
              <a:t>밤</a:t>
            </a:r>
            <a:endParaRPr kumimoji="0" lang="en-US" altLang="ko-KR" sz="4400" b="0" i="0" u="none" strike="noStrike" cap="none" normalizeH="0">
              <a:solidFill>
                <a:schemeClr val="tx1"/>
              </a:solidFill>
              <a:effectLst/>
              <a:latin typeface="한컴 말랑말랑 Bold"/>
              <a:ea typeface="한컴 말랑말랑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22700"/>
          <a:stretch>
            <a:fillRect/>
          </a:stretch>
        </p:blipFill>
        <p:spPr>
          <a:xfrm>
            <a:off x="5529841" y="1930190"/>
            <a:ext cx="6515752" cy="4778115"/>
          </a:xfrm>
          <a:prstGeom prst="rect">
            <a:avLst/>
          </a:prstGeom>
          <a:effectLst>
            <a:glow rad="88900">
              <a:schemeClr val="tx1">
                <a:alpha val="25000"/>
              </a:schemeClr>
            </a:glow>
          </a:effectLst>
        </p:spPr>
      </p:pic>
      <p:sp>
        <p:nvSpPr>
          <p:cNvPr id="3" name="TextBox 2"/>
          <p:cNvSpPr txBox="1"/>
          <p:nvPr/>
        </p:nvSpPr>
        <p:spPr>
          <a:xfrm>
            <a:off x="5458008" y="1416101"/>
            <a:ext cx="6659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>
                <a:latin typeface="한컴 말랑말랑 Bold"/>
                <a:ea typeface="한컴 말랑말랑 Bold"/>
              </a:rPr>
              <a:t>LED</a:t>
            </a:r>
            <a:r>
              <a:rPr lang="ko-KR" altLang="en-US" sz="2000">
                <a:latin typeface="한컴 말랑말랑 Bold"/>
                <a:ea typeface="한컴 말랑말랑 Bold"/>
              </a:rPr>
              <a:t>를 이용한 휘판 빛 반사효과 감지 결과</a:t>
            </a: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42864" y="3159192"/>
            <a:ext cx="3007977" cy="295387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408934" y="1419038"/>
            <a:ext cx="528543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latin typeface="한컴 말랑말랑 Bold"/>
                <a:ea typeface="한컴 말랑말랑 Bold"/>
              </a:rPr>
              <a:t>영상처리를 사용해 사람과 유해 야생동물 인식</a:t>
            </a:r>
          </a:p>
          <a:p>
            <a:pPr lvl="0">
              <a:defRPr/>
            </a:pPr>
            <a:endParaRPr lang="en-US" altLang="ko-KR" sz="2000" b="1">
              <a:latin typeface="한컴 말랑말랑 Bold"/>
              <a:ea typeface="한컴 말랑말랑 Bold"/>
            </a:endParaRPr>
          </a:p>
          <a:p>
            <a:pPr marL="285750" lvl="0" indent="-285750">
              <a:buFontTx/>
              <a:buChar char="-"/>
              <a:defRPr/>
            </a:pPr>
            <a:r>
              <a:rPr lang="ko-KR" altLang="en-US" sz="1600">
                <a:latin typeface="한컴 말랑말랑 Bold"/>
                <a:ea typeface="한컴 말랑말랑 Bold"/>
              </a:rPr>
              <a:t>원 검출 알고리즘을 적용</a:t>
            </a:r>
          </a:p>
          <a:p>
            <a:pPr marL="285750" lvl="0" indent="-285750">
              <a:buFontTx/>
              <a:buChar char="-"/>
              <a:defRPr/>
            </a:pPr>
            <a:endParaRPr lang="en-US" altLang="ko-KR" sz="1600">
              <a:latin typeface="한컴 말랑말랑 Bold"/>
              <a:ea typeface="한컴 말랑말랑 Bold"/>
            </a:endParaRPr>
          </a:p>
          <a:p>
            <a:pPr marL="285750" lvl="0" indent="-285750">
              <a:buFontTx/>
              <a:buChar char="-"/>
              <a:defRPr/>
            </a:pPr>
            <a:r>
              <a:rPr lang="ko-KR" altLang="en-US" sz="1600">
                <a:latin typeface="한컴 말랑말랑 Bold"/>
                <a:ea typeface="한컴 말랑말랑 Bold"/>
              </a:rPr>
              <a:t>어두운 주변 환경에서 안광의 원 모양 검출</a:t>
            </a:r>
            <a:endParaRPr lang="en-US" altLang="ko-KR" sz="1600">
              <a:latin typeface="한컴 말랑말랑 Bold"/>
              <a:ea typeface="한컴 말랑말랑 Bold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0336940" y="23678"/>
            <a:ext cx="1849762" cy="947872"/>
            <a:chOff x="10336940" y="23678"/>
            <a:chExt cx="1849762" cy="947872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tx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0985045" y="23678"/>
              <a:ext cx="584129" cy="674307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0336940" y="632996"/>
              <a:ext cx="184976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1600" b="1"/>
                <a:t>PMOD</a:t>
              </a:r>
              <a:endParaRPr lang="ko-KR" altLang="en-US" sz="1600" b="1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-13967"/>
            <a:ext cx="12192000" cy="1043259"/>
            <a:chOff x="0" y="0"/>
            <a:chExt cx="12192000" cy="1043259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978721"/>
            </a:xfrm>
            <a:prstGeom prst="rect">
              <a:avLst/>
            </a:prstGeom>
            <a:solidFill>
              <a:srgbClr val="FFE0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0" y="965436"/>
              <a:ext cx="12192000" cy="77823"/>
            </a:xfrm>
            <a:prstGeom prst="rect">
              <a:avLst/>
            </a:prstGeom>
            <a:solidFill>
              <a:srgbClr val="FFA5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" name="Rectangle 4"/>
          <p:cNvSpPr>
            <a:spLocks noChangeArrowheads="1"/>
          </p:cNvSpPr>
          <p:nvPr/>
        </p:nvSpPr>
        <p:spPr>
          <a:xfrm>
            <a:off x="2086122" y="146159"/>
            <a:ext cx="8009159" cy="67710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anchor="ctr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 algn="ctr" latinLnBrk="0">
              <a:defRPr/>
            </a:pPr>
            <a:r>
              <a:rPr lang="ko-KR" altLang="en-US" sz="4400">
                <a:latin typeface="한컴 말랑말랑 Bold"/>
                <a:ea typeface="한컴 말랑말랑 Bold"/>
              </a:rPr>
              <a:t>객체 판단 </a:t>
            </a:r>
            <a:r>
              <a:rPr lang="en-US" altLang="ko-KR" sz="4400">
                <a:latin typeface="한컴 말랑말랑 Bold"/>
                <a:ea typeface="한컴 말랑말랑 Bold"/>
              </a:rPr>
              <a:t>: </a:t>
            </a:r>
            <a:r>
              <a:rPr lang="ko-KR" altLang="en-US" sz="4400">
                <a:latin typeface="한컴 말랑말랑 Bold"/>
                <a:ea typeface="한컴 말랑말랑 Bold"/>
              </a:rPr>
              <a:t>알람</a:t>
            </a:r>
            <a:endParaRPr kumimoji="0" lang="en-US" altLang="ko-KR" sz="4400" b="0" i="0" u="none" strike="noStrike" cap="none" normalizeH="0">
              <a:solidFill>
                <a:schemeClr val="tx1"/>
              </a:solidFill>
              <a:effectLst/>
              <a:latin typeface="한컴 말랑말랑 Bold"/>
              <a:ea typeface="한컴 말랑말랑 Bold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16515" y="3065617"/>
            <a:ext cx="9358969" cy="18016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36416" y="1856541"/>
            <a:ext cx="61085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600">
                <a:latin typeface="한컴 말랑말랑 Bold"/>
                <a:ea typeface="한컴 말랑말랑 Bold"/>
              </a:rPr>
              <a:t>유해 야생동물 </a:t>
            </a:r>
            <a:r>
              <a:rPr lang="ko-KR" altLang="en-US" sz="3600">
                <a:solidFill>
                  <a:srgbClr val="FF0000"/>
                </a:solidFill>
                <a:latin typeface="한컴 말랑말랑 Bold"/>
                <a:ea typeface="한컴 말랑말랑 Bold"/>
              </a:rPr>
              <a:t>침입시 알람 전송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16516" y="1157494"/>
            <a:ext cx="9358968" cy="5586961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10336940" y="23678"/>
            <a:ext cx="1849762" cy="947872"/>
            <a:chOff x="10336940" y="23678"/>
            <a:chExt cx="1849762" cy="94787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tx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0985045" y="23678"/>
              <a:ext cx="584129" cy="67430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0336940" y="632996"/>
              <a:ext cx="184976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1600" b="1"/>
                <a:t>PMOD</a:t>
              </a:r>
              <a:endParaRPr lang="ko-KR" altLang="en-US" sz="1600" b="1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-13967"/>
            <a:ext cx="12192000" cy="1043259"/>
            <a:chOff x="0" y="0"/>
            <a:chExt cx="12192000" cy="1043259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978721"/>
            </a:xfrm>
            <a:prstGeom prst="rect">
              <a:avLst/>
            </a:prstGeom>
            <a:solidFill>
              <a:srgbClr val="FFE0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0" y="965436"/>
              <a:ext cx="12192000" cy="77823"/>
            </a:xfrm>
            <a:prstGeom prst="rect">
              <a:avLst/>
            </a:prstGeom>
            <a:solidFill>
              <a:srgbClr val="FFA5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" name="Rectangle 4"/>
          <p:cNvSpPr>
            <a:spLocks noChangeArrowheads="1"/>
          </p:cNvSpPr>
          <p:nvPr/>
        </p:nvSpPr>
        <p:spPr>
          <a:xfrm>
            <a:off x="2086122" y="146159"/>
            <a:ext cx="8009159" cy="67710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anchor="ctr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 algn="ctr" latinLnBrk="0">
              <a:defRPr/>
            </a:pPr>
            <a:r>
              <a:rPr kumimoji="0" lang="ko-KR" altLang="en-US" sz="4400" b="0" i="0" u="none" strike="noStrike" cap="none" normalizeH="0">
                <a:solidFill>
                  <a:schemeClr val="tx1"/>
                </a:solidFill>
                <a:effectLst/>
                <a:latin typeface="한컴 말랑말랑 Bold"/>
                <a:ea typeface="한컴 말랑말랑 Bold"/>
              </a:rPr>
              <a:t>기대효과</a:t>
            </a:r>
            <a:endParaRPr kumimoji="0" lang="en-US" altLang="ko-KR" sz="4400" b="0" i="0" u="none" strike="noStrike" cap="none" normalizeH="0">
              <a:solidFill>
                <a:schemeClr val="tx1"/>
              </a:solidFill>
              <a:effectLst/>
              <a:latin typeface="한컴 말랑말랑 Bold"/>
              <a:ea typeface="한컴 말랑말랑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5520" b="3490"/>
          <a:stretch>
            <a:fillRect/>
          </a:stretch>
        </p:blipFill>
        <p:spPr>
          <a:xfrm>
            <a:off x="3011037" y="1213245"/>
            <a:ext cx="2289720" cy="174962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19967" y="1213245"/>
            <a:ext cx="1743376" cy="174337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60807" y="1455039"/>
            <a:ext cx="1259788" cy="125978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604444" y="3182060"/>
            <a:ext cx="2983111" cy="353885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lvl="0">
              <a:defRPr/>
            </a:pPr>
            <a:endParaRPr lang="en-US" altLang="ko-KR" sz="2200">
              <a:latin typeface="한컴 말랑말랑 Bold"/>
              <a:ea typeface="한컴 말랑말랑 Bold"/>
            </a:endParaRPr>
          </a:p>
          <a:p>
            <a:pPr lvl="0">
              <a:defRPr/>
            </a:pPr>
            <a:endParaRPr lang="en-US" altLang="ko-KR" sz="2200">
              <a:latin typeface="한컴 말랑말랑 Bold"/>
              <a:ea typeface="한컴 말랑말랑 Bold"/>
            </a:endParaRPr>
          </a:p>
          <a:p>
            <a:pPr lvl="0">
              <a:defRPr/>
            </a:pPr>
            <a:endParaRPr lang="en-US" altLang="ko-KR" sz="2200">
              <a:latin typeface="한컴 말랑말랑 Bold"/>
              <a:ea typeface="한컴 말랑말랑 Bold"/>
            </a:endParaRPr>
          </a:p>
          <a:p>
            <a:pPr lvl="0" algn="ctr">
              <a:defRPr/>
            </a:pPr>
            <a:r>
              <a:rPr lang="ko-KR" altLang="en-US" sz="2200">
                <a:latin typeface="한컴 말랑말랑 Bold"/>
                <a:ea typeface="한컴 말랑말랑 Bold"/>
              </a:rPr>
              <a:t>사회적 측면</a:t>
            </a:r>
          </a:p>
          <a:p>
            <a:pPr lvl="0" algn="ctr">
              <a:defRPr/>
            </a:pPr>
            <a:endParaRPr lang="en-US" altLang="ko-KR" sz="2200">
              <a:latin typeface="한컴 말랑말랑 Bold"/>
              <a:ea typeface="한컴 말랑말랑 Bold"/>
            </a:endParaRPr>
          </a:p>
          <a:p>
            <a:pPr marL="285750" lvl="0" indent="-285750">
              <a:buFontTx/>
              <a:buChar char="-"/>
              <a:defRPr/>
            </a:pPr>
            <a:r>
              <a:rPr lang="ko-KR" altLang="en-US" sz="1700">
                <a:latin typeface="한컴 말랑말랑 Bold"/>
                <a:ea typeface="한컴 말랑말랑 Bold"/>
              </a:rPr>
              <a:t>무인 순찰 시스템을 도입하여 농촌 인구 감소화로 부족한 </a:t>
            </a:r>
          </a:p>
          <a:p>
            <a:pPr lvl="0">
              <a:defRPr/>
            </a:pPr>
            <a:r>
              <a:rPr lang="en-US" altLang="ko-KR" sz="1700">
                <a:latin typeface="한컴 말랑말랑 Bold"/>
                <a:ea typeface="한컴 말랑말랑 Bold"/>
              </a:rPr>
              <a:t>    </a:t>
            </a:r>
            <a:r>
              <a:rPr lang="ko-KR" altLang="en-US" sz="1700">
                <a:latin typeface="한컴 말랑말랑 Bold"/>
                <a:ea typeface="한컴 말랑말랑 Bold"/>
              </a:rPr>
              <a:t>인력 대체</a:t>
            </a:r>
          </a:p>
          <a:p>
            <a:pPr lvl="0">
              <a:defRPr/>
            </a:pPr>
            <a:endParaRPr lang="en-US" altLang="ko-KR">
              <a:latin typeface="한컴 말랑말랑 Bold"/>
              <a:ea typeface="한컴 말랑말랑 Bold"/>
            </a:endParaRPr>
          </a:p>
          <a:p>
            <a:pPr marL="285750" lvl="0" indent="-285750">
              <a:buFontTx/>
              <a:buChar char="-"/>
              <a:defRPr/>
            </a:pPr>
            <a:r>
              <a:rPr lang="ko-KR" altLang="en-US" sz="1700">
                <a:latin typeface="한컴 말랑말랑 Bold"/>
                <a:ea typeface="한컴 말랑말랑 Bold"/>
              </a:rPr>
              <a:t>동물에게 해를 끼치지 않는 </a:t>
            </a:r>
          </a:p>
          <a:p>
            <a:pPr lvl="0">
              <a:defRPr/>
            </a:pPr>
            <a:r>
              <a:rPr lang="en-US" altLang="ko-KR" sz="1700">
                <a:latin typeface="한컴 말랑말랑 Bold"/>
                <a:ea typeface="한컴 말랑말랑 Bold"/>
              </a:rPr>
              <a:t>    </a:t>
            </a:r>
            <a:r>
              <a:rPr lang="ko-KR" altLang="en-US" sz="1700">
                <a:latin typeface="한컴 말랑말랑 Bold"/>
                <a:ea typeface="한컴 말랑말랑 Bold"/>
              </a:rPr>
              <a:t>퇴치방법으로 동물 </a:t>
            </a:r>
            <a:r>
              <a:rPr lang="ko-KR" altLang="en-US" sz="1700">
                <a:solidFill>
                  <a:schemeClr val="tx1"/>
                </a:solidFill>
                <a:latin typeface="한컴 말랑말랑 Bold"/>
                <a:ea typeface="한컴 말랑말랑 Bold"/>
              </a:rPr>
              <a:t>가혹성</a:t>
            </a:r>
          </a:p>
          <a:p>
            <a:pPr lvl="0">
              <a:defRPr/>
            </a:pPr>
            <a:r>
              <a:rPr lang="en-US" altLang="ko-KR" sz="1700">
                <a:solidFill>
                  <a:schemeClr val="tx1"/>
                </a:solidFill>
                <a:latin typeface="한컴 말랑말랑 Bold"/>
                <a:ea typeface="한컴 말랑말랑 Bold"/>
              </a:rPr>
              <a:t>    </a:t>
            </a:r>
            <a:r>
              <a:rPr lang="ko-KR" altLang="en-US" sz="1700">
                <a:solidFill>
                  <a:schemeClr val="tx1"/>
                </a:solidFill>
                <a:latin typeface="한컴 말랑말랑 Bold"/>
                <a:ea typeface="한컴 말랑말랑 Bold"/>
              </a:rPr>
              <a:t>문제</a:t>
            </a:r>
            <a:r>
              <a:rPr lang="en-US" altLang="ko-KR" sz="1700">
                <a:solidFill>
                  <a:schemeClr val="tx1"/>
                </a:solidFill>
                <a:latin typeface="한컴 말랑말랑 Bold"/>
                <a:ea typeface="한컴 말랑말랑 Bold"/>
              </a:rPr>
              <a:t> </a:t>
            </a:r>
            <a:r>
              <a:rPr lang="ko-KR" altLang="en-US" sz="1700">
                <a:solidFill>
                  <a:schemeClr val="tx1"/>
                </a:solidFill>
                <a:latin typeface="한컴 말랑말랑 Bold"/>
                <a:ea typeface="한컴 말랑말랑 Bold"/>
              </a:rPr>
              <a:t>해결</a:t>
            </a:r>
          </a:p>
          <a:p>
            <a:pPr marL="285750" lvl="0" indent="-285750">
              <a:buFontTx/>
              <a:buChar char="-"/>
              <a:defRPr/>
            </a:pPr>
            <a:endParaRPr lang="en-US" altLang="ko-KR">
              <a:latin typeface="한컴 말랑말랑 Bold"/>
              <a:ea typeface="한컴 말랑말랑 Bold"/>
            </a:endParaRPr>
          </a:p>
          <a:p>
            <a:pPr marL="342900" lvl="0" indent="-342900">
              <a:buAutoNum type="arabicPeriod"/>
              <a:defRPr/>
            </a:pPr>
            <a:endParaRPr lang="en-US" altLang="ko-KR">
              <a:latin typeface="한컴 말랑말랑 Bold"/>
              <a:ea typeface="한컴 말랑말랑 Bold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0839" y="3182060"/>
            <a:ext cx="2983111" cy="353885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lvl="0">
              <a:defRPr/>
            </a:pPr>
            <a:endParaRPr lang="en-US" altLang="ko-KR" sz="2200">
              <a:latin typeface="한컴 말랑말랑 Bold"/>
              <a:ea typeface="한컴 말랑말랑 Bold"/>
            </a:endParaRPr>
          </a:p>
          <a:p>
            <a:pPr lvl="0">
              <a:defRPr/>
            </a:pPr>
            <a:endParaRPr lang="en-US" altLang="ko-KR" sz="2200">
              <a:latin typeface="한컴 말랑말랑 Bold"/>
              <a:ea typeface="한컴 말랑말랑 Bold"/>
            </a:endParaRPr>
          </a:p>
          <a:p>
            <a:pPr lvl="0" algn="ctr">
              <a:defRPr/>
            </a:pPr>
            <a:r>
              <a:rPr lang="ko-KR" altLang="en-US" sz="2200">
                <a:latin typeface="한컴 말랑말랑 Bold"/>
                <a:ea typeface="한컴 말랑말랑 Bold"/>
              </a:rPr>
              <a:t>기술적 측면</a:t>
            </a:r>
          </a:p>
          <a:p>
            <a:pPr lvl="0">
              <a:defRPr/>
            </a:pPr>
            <a:endParaRPr lang="en-US" altLang="ko-KR">
              <a:latin typeface="한컴 말랑말랑 Bold"/>
              <a:ea typeface="한컴 말랑말랑 Bold"/>
            </a:endParaRPr>
          </a:p>
          <a:p>
            <a:pPr lvl="0">
              <a:defRPr/>
            </a:pPr>
            <a:r>
              <a:rPr lang="en-US" altLang="ko-KR" sz="1700">
                <a:latin typeface="한컴 말랑말랑 Bold"/>
                <a:ea typeface="한컴 말랑말랑 Bold"/>
              </a:rPr>
              <a:t>-  </a:t>
            </a:r>
            <a:r>
              <a:rPr lang="ko-KR" altLang="en-US" sz="1700">
                <a:latin typeface="한컴 말랑말랑 Bold"/>
                <a:ea typeface="한컴 말랑말랑 Bold"/>
              </a:rPr>
              <a:t>기존 퇴치 방법의 한계를</a:t>
            </a:r>
          </a:p>
          <a:p>
            <a:pPr lvl="0">
              <a:defRPr/>
            </a:pPr>
            <a:r>
              <a:rPr lang="ko-KR" altLang="en-US" sz="1700">
                <a:latin typeface="한컴 말랑말랑 Bold"/>
                <a:ea typeface="한컴 말랑말랑 Bold"/>
              </a:rPr>
              <a:t>    뛰어넘는 시스템</a:t>
            </a:r>
          </a:p>
          <a:p>
            <a:pPr lvl="0">
              <a:defRPr/>
            </a:pPr>
            <a:endParaRPr lang="en-US" altLang="ko-KR">
              <a:latin typeface="한컴 말랑말랑 Bold"/>
              <a:ea typeface="한컴 말랑말랑 Bold"/>
            </a:endParaRPr>
          </a:p>
          <a:p>
            <a:pPr marL="285750" lvl="0" indent="-285750">
              <a:buFontTx/>
              <a:buChar char="-"/>
              <a:defRPr/>
            </a:pPr>
            <a:r>
              <a:rPr lang="ko-KR" altLang="en-US" sz="1700">
                <a:latin typeface="한컴 말랑말랑 Bold"/>
                <a:ea typeface="한컴 말랑말랑 Bold"/>
              </a:rPr>
              <a:t>삭도 주행 시 뒤집기</a:t>
            </a:r>
            <a:r>
              <a:rPr lang="en-US" altLang="ko-KR" sz="1700">
                <a:latin typeface="한컴 말랑말랑 Bold"/>
                <a:ea typeface="한컴 말랑말랑 Bold"/>
              </a:rPr>
              <a:t>, </a:t>
            </a:r>
            <a:r>
              <a:rPr lang="ko-KR" altLang="en-US" sz="1700">
                <a:latin typeface="한컴 말랑말랑 Bold"/>
                <a:ea typeface="한컴 말랑말랑 Bold"/>
              </a:rPr>
              <a:t>꺾기</a:t>
            </a:r>
            <a:r>
              <a:rPr lang="en-US" altLang="ko-KR" sz="1700">
                <a:latin typeface="한컴 말랑말랑 Bold"/>
                <a:ea typeface="한컴 말랑말랑 Bold"/>
              </a:rPr>
              <a:t> </a:t>
            </a:r>
          </a:p>
          <a:p>
            <a:pPr lvl="0">
              <a:defRPr/>
            </a:pPr>
            <a:r>
              <a:rPr lang="en-US" altLang="ko-KR" sz="1700">
                <a:latin typeface="한컴 말랑말랑 Bold"/>
                <a:ea typeface="한컴 말랑말랑 Bold"/>
              </a:rPr>
              <a:t>    </a:t>
            </a:r>
            <a:r>
              <a:rPr lang="ko-KR" altLang="en-US" sz="1700">
                <a:latin typeface="한컴 말랑말랑 Bold"/>
                <a:ea typeface="한컴 말랑말랑 Bold"/>
              </a:rPr>
              <a:t>동작으로 공중에서의 </a:t>
            </a:r>
          </a:p>
          <a:p>
            <a:pPr lvl="0">
              <a:defRPr/>
            </a:pPr>
            <a:r>
              <a:rPr lang="en-US" altLang="ko-KR" sz="1700">
                <a:latin typeface="한컴 말랑말랑 Bold"/>
                <a:ea typeface="한컴 말랑말랑 Bold"/>
              </a:rPr>
              <a:t>    </a:t>
            </a:r>
            <a:r>
              <a:rPr lang="ko-KR" altLang="en-US" sz="1700">
                <a:latin typeface="한컴 말랑말랑 Bold"/>
                <a:ea typeface="한컴 말랑말랑 Bold"/>
              </a:rPr>
              <a:t>자유로운 움직임</a:t>
            </a:r>
          </a:p>
          <a:p>
            <a:pPr lvl="0">
              <a:defRPr/>
            </a:pPr>
            <a:endParaRPr lang="ko-KR" altLang="en-US">
              <a:latin typeface="한컴 말랑말랑 Bold"/>
              <a:ea typeface="한컴 말랑말랑 Bold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798049" y="3182060"/>
            <a:ext cx="2983111" cy="353885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 sz="2200">
              <a:latin typeface="한컴 말랑말랑 Bold"/>
              <a:ea typeface="한컴 말랑말랑 Bold"/>
            </a:endParaRPr>
          </a:p>
          <a:p>
            <a:pPr lvl="0" algn="ctr">
              <a:defRPr/>
            </a:pPr>
            <a:r>
              <a:rPr lang="ko-KR" altLang="en-US" sz="2200">
                <a:latin typeface="한컴 말랑말랑 Bold"/>
                <a:ea typeface="한컴 말랑말랑 Bold"/>
              </a:rPr>
              <a:t>경제적 측면</a:t>
            </a:r>
          </a:p>
          <a:p>
            <a:pPr lvl="0">
              <a:defRPr/>
            </a:pPr>
            <a:endParaRPr lang="en-US" altLang="ko-KR" sz="2200">
              <a:latin typeface="한컴 말랑말랑 Bold"/>
              <a:ea typeface="한컴 말랑말랑 Bold"/>
            </a:endParaRPr>
          </a:p>
          <a:p>
            <a:pPr marL="285750" lvl="0" indent="-285750">
              <a:buFontTx/>
              <a:buChar char="-"/>
              <a:defRPr/>
            </a:pPr>
            <a:r>
              <a:rPr lang="ko-KR" altLang="en-US" sz="1700">
                <a:latin typeface="한컴 말랑말랑 Bold"/>
                <a:ea typeface="한컴 말랑말랑 Bold"/>
              </a:rPr>
              <a:t>퇴치기 </a:t>
            </a:r>
            <a:r>
              <a:rPr lang="en-US" altLang="ko-KR" sz="1700">
                <a:latin typeface="한컴 말랑말랑 Bold"/>
                <a:ea typeface="한컴 말랑말랑 Bold"/>
              </a:rPr>
              <a:t>1</a:t>
            </a:r>
            <a:r>
              <a:rPr lang="ko-KR" altLang="en-US" sz="1700">
                <a:latin typeface="한컴 말랑말랑 Bold"/>
                <a:ea typeface="한컴 말랑말랑 Bold"/>
              </a:rPr>
              <a:t>대로 넓은 감지 및 </a:t>
            </a:r>
          </a:p>
          <a:p>
            <a:pPr lvl="0">
              <a:defRPr/>
            </a:pPr>
            <a:r>
              <a:rPr lang="en-US" altLang="ko-KR" sz="1700">
                <a:latin typeface="한컴 말랑말랑 Bold"/>
                <a:ea typeface="한컴 말랑말랑 Bold"/>
              </a:rPr>
              <a:t>    </a:t>
            </a:r>
            <a:r>
              <a:rPr lang="ko-KR" altLang="en-US" sz="1700">
                <a:latin typeface="한컴 말랑말랑 Bold"/>
                <a:ea typeface="한컴 말랑말랑 Bold"/>
              </a:rPr>
              <a:t>퇴치 범위를 가질 수 있어 </a:t>
            </a:r>
          </a:p>
          <a:p>
            <a:pPr lvl="0">
              <a:defRPr/>
            </a:pPr>
            <a:r>
              <a:rPr lang="en-US" altLang="ko-KR" sz="1700">
                <a:latin typeface="한컴 말랑말랑 Bold"/>
                <a:ea typeface="한컴 말랑말랑 Bold"/>
              </a:rPr>
              <a:t>    </a:t>
            </a:r>
            <a:r>
              <a:rPr lang="ko-KR" altLang="en-US" sz="1700">
                <a:latin typeface="한컴 말랑말랑 Bold"/>
                <a:ea typeface="한컴 말랑말랑 Bold"/>
              </a:rPr>
              <a:t>비용 절감</a:t>
            </a:r>
            <a:r>
              <a:rPr lang="en-US" altLang="ko-KR" sz="1700">
                <a:latin typeface="한컴 말랑말랑 Bold"/>
                <a:ea typeface="한컴 말랑말랑 Bold"/>
              </a:rPr>
              <a:t> </a:t>
            </a:r>
          </a:p>
          <a:p>
            <a:pPr marL="285750" lvl="0" indent="-285750">
              <a:buFontTx/>
              <a:buChar char="-"/>
              <a:defRPr/>
            </a:pPr>
            <a:endParaRPr lang="en-US" altLang="ko-KR">
              <a:latin typeface="한컴 말랑말랑 Bold"/>
              <a:ea typeface="한컴 말랑말랑 Bold"/>
            </a:endParaRPr>
          </a:p>
          <a:p>
            <a:pPr marL="285750" lvl="0" indent="-285750">
              <a:buFontTx/>
              <a:buChar char="-"/>
              <a:defRPr/>
            </a:pPr>
            <a:r>
              <a:rPr lang="ko-KR" altLang="en-US" sz="1700">
                <a:latin typeface="한컴 말랑말랑 Bold"/>
                <a:ea typeface="한컴 말랑말랑 Bold"/>
              </a:rPr>
              <a:t>태양열 충전으로 영구적인</a:t>
            </a:r>
          </a:p>
          <a:p>
            <a:pPr lvl="0">
              <a:defRPr/>
            </a:pPr>
            <a:r>
              <a:rPr lang="en-US" altLang="ko-KR" sz="1700">
                <a:latin typeface="한컴 말랑말랑 Bold"/>
                <a:ea typeface="한컴 말랑말랑 Bold"/>
              </a:rPr>
              <a:t>    </a:t>
            </a:r>
            <a:r>
              <a:rPr lang="ko-KR" altLang="en-US" sz="1700">
                <a:latin typeface="한컴 말랑말랑 Bold"/>
                <a:ea typeface="한컴 말랑말랑 Bold"/>
              </a:rPr>
              <a:t>시스템을 운영할 수 있음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445007" y="2956621"/>
            <a:ext cx="921567" cy="92156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629917" y="2956621"/>
            <a:ext cx="921568" cy="92156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814828" y="2989032"/>
            <a:ext cx="894260" cy="894260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10336940" y="23678"/>
            <a:ext cx="1849762" cy="947872"/>
            <a:chOff x="10336940" y="23678"/>
            <a:chExt cx="1849762" cy="94787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9">
              <a:duotone>
                <a:prstClr val="black"/>
                <a:schemeClr val="tx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0985045" y="23678"/>
              <a:ext cx="584129" cy="674307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336940" y="632996"/>
              <a:ext cx="184976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1600" b="1"/>
                <a:t>PMOD </a:t>
              </a:r>
              <a:endParaRPr lang="ko-KR" altLang="en-US" sz="1600" b="1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-13967"/>
            <a:ext cx="12192000" cy="1043259"/>
            <a:chOff x="0" y="0"/>
            <a:chExt cx="12192000" cy="104325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A84F92B-87EC-C1E1-22A6-2A214B5AFB90}"/>
                </a:ext>
              </a:extLst>
            </p:cNvPr>
            <p:cNvSpPr/>
            <p:nvPr/>
          </p:nvSpPr>
          <p:spPr>
            <a:xfrm>
              <a:off x="0" y="0"/>
              <a:ext cx="12192000" cy="978721"/>
            </a:xfrm>
            <a:prstGeom prst="rect">
              <a:avLst/>
            </a:prstGeom>
            <a:solidFill>
              <a:srgbClr val="FFE0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C224919-D279-D2CC-4E0A-B3D6E9FAC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2191" y="80259"/>
              <a:ext cx="584129" cy="67430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C62C068-C09C-82CA-212A-01B08103A9F9}"/>
                </a:ext>
              </a:extLst>
            </p:cNvPr>
            <p:cNvSpPr txBox="1"/>
            <p:nvPr/>
          </p:nvSpPr>
          <p:spPr>
            <a:xfrm>
              <a:off x="10770116" y="665793"/>
              <a:ext cx="12821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/>
                <a:t>PMOD </a:t>
              </a:r>
              <a:endParaRPr lang="ko-KR" altLang="en-US" sz="1600" b="1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52FF04B-ADD0-1A79-385A-E25E9C3505BC}"/>
                </a:ext>
              </a:extLst>
            </p:cNvPr>
            <p:cNvSpPr/>
            <p:nvPr/>
          </p:nvSpPr>
          <p:spPr>
            <a:xfrm>
              <a:off x="0" y="965436"/>
              <a:ext cx="12192000" cy="77823"/>
            </a:xfrm>
            <a:prstGeom prst="rect">
              <a:avLst/>
            </a:prstGeom>
            <a:solidFill>
              <a:srgbClr val="FFA5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Rectangle 4">
            <a:extLst>
              <a:ext uri="{FF2B5EF4-FFF2-40B4-BE49-F238E27FC236}">
                <a16:creationId xmlns:a16="http://schemas.microsoft.com/office/drawing/2014/main" id="{ABD4022E-8437-C3B4-6E8B-FD452D215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6122" y="146159"/>
            <a:ext cx="8009159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latinLnBrk="0"/>
            <a:r>
              <a:rPr lang="ko-KR" altLang="en-US" sz="44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뒤집기</a:t>
            </a:r>
            <a:r>
              <a:rPr kumimoji="0" lang="ko-KR" altLang="en-US" sz="4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동작</a:t>
            </a:r>
            <a:endParaRPr kumimoji="0" lang="en-US" altLang="ko-KR" sz="44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pic>
        <p:nvPicPr>
          <p:cNvPr id="9" name="그림 8" descr="실내, 혼잡한, 테이블, 복잡한이(가) 표시된 사진&#10;&#10;자동 생성된 설명">
            <a:extLst>
              <a:ext uri="{FF2B5EF4-FFF2-40B4-BE49-F238E27FC236}">
                <a16:creationId xmlns:a16="http://schemas.microsoft.com/office/drawing/2014/main" id="{2BCAF681-EA67-09BE-1CBC-D4CD07E79C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294" y="2137495"/>
            <a:ext cx="3138726" cy="3386611"/>
          </a:xfrm>
          <a:prstGeom prst="rect">
            <a:avLst/>
          </a:prstGeom>
        </p:spPr>
      </p:pic>
      <p:pic>
        <p:nvPicPr>
          <p:cNvPr id="11" name="그림 10" descr="실내, 혼잡한, 작업대이(가) 표시된 사진&#10;&#10;자동 생성된 설명">
            <a:extLst>
              <a:ext uri="{FF2B5EF4-FFF2-40B4-BE49-F238E27FC236}">
                <a16:creationId xmlns:a16="http://schemas.microsoft.com/office/drawing/2014/main" id="{3656B376-4AAD-6CA1-B449-4E2A87118C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607" y="2137495"/>
            <a:ext cx="3043075" cy="3398043"/>
          </a:xfrm>
          <a:prstGeom prst="rect">
            <a:avLst/>
          </a:prstGeom>
        </p:spPr>
      </p:pic>
      <p:pic>
        <p:nvPicPr>
          <p:cNvPr id="14" name="그림 13" descr="실내, 혼잡한이(가) 표시된 사진&#10;&#10;자동 생성된 설명">
            <a:extLst>
              <a:ext uri="{FF2B5EF4-FFF2-40B4-BE49-F238E27FC236}">
                <a16:creationId xmlns:a16="http://schemas.microsoft.com/office/drawing/2014/main" id="{EBE55462-56B0-7EA0-8D96-644280B6EA1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92" y="2137496"/>
            <a:ext cx="2818714" cy="3386612"/>
          </a:xfrm>
          <a:prstGeom prst="rect">
            <a:avLst/>
          </a:prstGeom>
        </p:spPr>
      </p:pic>
      <p:pic>
        <p:nvPicPr>
          <p:cNvPr id="18" name="그림 17" descr="실내이(가) 표시된 사진&#10;&#10;자동 생성된 설명">
            <a:extLst>
              <a:ext uri="{FF2B5EF4-FFF2-40B4-BE49-F238E27FC236}">
                <a16:creationId xmlns:a16="http://schemas.microsoft.com/office/drawing/2014/main" id="{B316298D-BAFF-FA39-2011-E87C017B876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269" y="2137495"/>
            <a:ext cx="2582551" cy="338661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74965FD-F6F0-50EF-9870-3296186E73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33" y="89099"/>
            <a:ext cx="2864336" cy="73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343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-13967"/>
            <a:ext cx="12192000" cy="1043259"/>
            <a:chOff x="0" y="0"/>
            <a:chExt cx="12192000" cy="104325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A84F92B-87EC-C1E1-22A6-2A214B5AFB90}"/>
                </a:ext>
              </a:extLst>
            </p:cNvPr>
            <p:cNvSpPr/>
            <p:nvPr/>
          </p:nvSpPr>
          <p:spPr>
            <a:xfrm>
              <a:off x="0" y="0"/>
              <a:ext cx="12192000" cy="978721"/>
            </a:xfrm>
            <a:prstGeom prst="rect">
              <a:avLst/>
            </a:prstGeom>
            <a:solidFill>
              <a:srgbClr val="FFE0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C224919-D279-D2CC-4E0A-B3D6E9FAC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2191" y="80259"/>
              <a:ext cx="584129" cy="67430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C62C068-C09C-82CA-212A-01B08103A9F9}"/>
                </a:ext>
              </a:extLst>
            </p:cNvPr>
            <p:cNvSpPr txBox="1"/>
            <p:nvPr/>
          </p:nvSpPr>
          <p:spPr>
            <a:xfrm>
              <a:off x="10770116" y="665793"/>
              <a:ext cx="12821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/>
                <a:t>PMOD </a:t>
              </a:r>
              <a:endParaRPr lang="ko-KR" altLang="en-US" sz="1600" b="1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52FF04B-ADD0-1A79-385A-E25E9C3505BC}"/>
                </a:ext>
              </a:extLst>
            </p:cNvPr>
            <p:cNvSpPr/>
            <p:nvPr/>
          </p:nvSpPr>
          <p:spPr>
            <a:xfrm>
              <a:off x="0" y="965436"/>
              <a:ext cx="12192000" cy="77823"/>
            </a:xfrm>
            <a:prstGeom prst="rect">
              <a:avLst/>
            </a:prstGeom>
            <a:solidFill>
              <a:srgbClr val="FFA5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Rectangle 4">
            <a:extLst>
              <a:ext uri="{FF2B5EF4-FFF2-40B4-BE49-F238E27FC236}">
                <a16:creationId xmlns:a16="http://schemas.microsoft.com/office/drawing/2014/main" id="{ABD4022E-8437-C3B4-6E8B-FD452D215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6122" y="146159"/>
            <a:ext cx="8009159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latinLnBrk="0"/>
            <a:r>
              <a:rPr lang="ko-KR" altLang="en-US" sz="44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꺾기</a:t>
            </a:r>
            <a:r>
              <a:rPr kumimoji="0" lang="ko-KR" altLang="en-US" sz="4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동작</a:t>
            </a:r>
            <a:endParaRPr kumimoji="0" lang="en-US" altLang="ko-KR" sz="44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4965FD-F6F0-50EF-9870-3296186E73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33" y="89099"/>
            <a:ext cx="2864336" cy="731177"/>
          </a:xfrm>
          <a:prstGeom prst="rect">
            <a:avLst/>
          </a:prstGeom>
        </p:spPr>
      </p:pic>
      <p:pic>
        <p:nvPicPr>
          <p:cNvPr id="7" name="그림 6" descr="장난감이(가) 표시된 사진&#10;&#10;자동 생성된 설명">
            <a:extLst>
              <a:ext uri="{FF2B5EF4-FFF2-40B4-BE49-F238E27FC236}">
                <a16:creationId xmlns:a16="http://schemas.microsoft.com/office/drawing/2014/main" id="{4A0447B0-5932-BCF7-DFC6-FBD169D686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17877" y="1821837"/>
            <a:ext cx="5337947" cy="4003460"/>
          </a:xfrm>
          <a:prstGeom prst="rect">
            <a:avLst/>
          </a:prstGeom>
        </p:spPr>
      </p:pic>
      <p:pic>
        <p:nvPicPr>
          <p:cNvPr id="10" name="그림 9" descr="장난감이(가) 표시된 사진&#10;&#10;자동 생성된 설명">
            <a:extLst>
              <a:ext uri="{FF2B5EF4-FFF2-40B4-BE49-F238E27FC236}">
                <a16:creationId xmlns:a16="http://schemas.microsoft.com/office/drawing/2014/main" id="{24E6764F-5C55-A291-06AA-ADA5C52EC2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96015" y="1824466"/>
            <a:ext cx="5358978" cy="4019233"/>
          </a:xfrm>
          <a:prstGeom prst="rect">
            <a:avLst/>
          </a:prstGeom>
        </p:spPr>
      </p:pic>
      <p:pic>
        <p:nvPicPr>
          <p:cNvPr id="13" name="그림 12" descr="장난감, 옅은이(가) 표시된 사진&#10;&#10;자동 생성된 설명">
            <a:extLst>
              <a:ext uri="{FF2B5EF4-FFF2-40B4-BE49-F238E27FC236}">
                <a16:creationId xmlns:a16="http://schemas.microsoft.com/office/drawing/2014/main" id="{F70C98A8-6C83-6646-7227-19D1CBA5D9D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23217" y="1824466"/>
            <a:ext cx="5358977" cy="401923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72474FC7-0571-2794-AAE7-715A45CBBB29}"/>
              </a:ext>
            </a:extLst>
          </p:cNvPr>
          <p:cNvSpPr/>
          <p:nvPr/>
        </p:nvSpPr>
        <p:spPr>
          <a:xfrm>
            <a:off x="0" y="1067820"/>
            <a:ext cx="12145345" cy="55755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0593FF7-A4A4-ACAC-23F3-ADBFAD9275D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14576" y="1816603"/>
            <a:ext cx="5337770" cy="4003327"/>
          </a:xfrm>
          <a:prstGeom prst="rect">
            <a:avLst/>
          </a:prstGeom>
        </p:spPr>
      </p:pic>
      <p:pic>
        <p:nvPicPr>
          <p:cNvPr id="22" name="그림 21" descr="장난감이(가) 표시된 사진&#10;&#10;자동 생성된 설명">
            <a:extLst>
              <a:ext uri="{FF2B5EF4-FFF2-40B4-BE49-F238E27FC236}">
                <a16:creationId xmlns:a16="http://schemas.microsoft.com/office/drawing/2014/main" id="{15EC176F-4EC4-F4D0-C38B-0E7F495AADA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91532" y="1805843"/>
            <a:ext cx="5337947" cy="400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24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8196DAB-E90E-F5AD-29CE-EACD10D87BFD}"/>
              </a:ext>
            </a:extLst>
          </p:cNvPr>
          <p:cNvSpPr/>
          <p:nvPr/>
        </p:nvSpPr>
        <p:spPr>
          <a:xfrm>
            <a:off x="5038059" y="2441668"/>
            <a:ext cx="5817945" cy="2908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90A1DEF-5CF4-20E5-3465-1CBA4730A2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5298" y="1004347"/>
            <a:ext cx="12192000" cy="5853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6C9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0" y="-13967"/>
            <a:ext cx="12192000" cy="1043259"/>
            <a:chOff x="0" y="0"/>
            <a:chExt cx="12192000" cy="104325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A84F92B-87EC-C1E1-22A6-2A214B5AFB90}"/>
                </a:ext>
              </a:extLst>
            </p:cNvPr>
            <p:cNvSpPr/>
            <p:nvPr/>
          </p:nvSpPr>
          <p:spPr>
            <a:xfrm>
              <a:off x="0" y="0"/>
              <a:ext cx="12192000" cy="978721"/>
            </a:xfrm>
            <a:prstGeom prst="rect">
              <a:avLst/>
            </a:prstGeom>
            <a:solidFill>
              <a:srgbClr val="FFE0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C224919-D279-D2CC-4E0A-B3D6E9FAC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2191" y="80259"/>
              <a:ext cx="584129" cy="67430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C62C068-C09C-82CA-212A-01B08103A9F9}"/>
                </a:ext>
              </a:extLst>
            </p:cNvPr>
            <p:cNvSpPr txBox="1"/>
            <p:nvPr/>
          </p:nvSpPr>
          <p:spPr>
            <a:xfrm>
              <a:off x="10770116" y="665793"/>
              <a:ext cx="12821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/>
                <a:t>PMOD </a:t>
              </a:r>
              <a:endParaRPr lang="ko-KR" altLang="en-US" sz="1600" b="1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52FF04B-ADD0-1A79-385A-E25E9C3505BC}"/>
                </a:ext>
              </a:extLst>
            </p:cNvPr>
            <p:cNvSpPr/>
            <p:nvPr/>
          </p:nvSpPr>
          <p:spPr>
            <a:xfrm>
              <a:off x="0" y="965436"/>
              <a:ext cx="12192000" cy="77823"/>
            </a:xfrm>
            <a:prstGeom prst="rect">
              <a:avLst/>
            </a:prstGeom>
            <a:solidFill>
              <a:srgbClr val="FFA5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Rectangle 4">
            <a:extLst>
              <a:ext uri="{FF2B5EF4-FFF2-40B4-BE49-F238E27FC236}">
                <a16:creationId xmlns:a16="http://schemas.microsoft.com/office/drawing/2014/main" id="{ABD4022E-8437-C3B4-6E8B-FD452D215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6122" y="146159"/>
            <a:ext cx="8009159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latinLnBrk="0"/>
            <a:r>
              <a:rPr kumimoji="0" lang="ko-KR" altLang="en-US" sz="4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로봇 센서 구성도</a:t>
            </a:r>
            <a:endParaRPr kumimoji="0" lang="en-US" altLang="ko-KR" sz="44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2F90C4E-AD9E-484A-824A-1A12D63D36FD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4" t="966" r="19201" b="3780"/>
          <a:stretch/>
        </p:blipFill>
        <p:spPr>
          <a:xfrm>
            <a:off x="6242132" y="1423646"/>
            <a:ext cx="5760000" cy="50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FB5AAB-3FCA-A8F8-71BD-C8B4838E72B9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6" r="16719"/>
          <a:stretch/>
        </p:blipFill>
        <p:spPr>
          <a:xfrm>
            <a:off x="152162" y="1423646"/>
            <a:ext cx="5760000" cy="504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E0983F7-563D-912F-BD87-D4DBEB4353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33" y="89099"/>
            <a:ext cx="2864336" cy="73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04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8196DAB-E90E-F5AD-29CE-EACD10D87BFD}"/>
              </a:ext>
            </a:extLst>
          </p:cNvPr>
          <p:cNvSpPr/>
          <p:nvPr/>
        </p:nvSpPr>
        <p:spPr>
          <a:xfrm>
            <a:off x="5038059" y="2441668"/>
            <a:ext cx="5817945" cy="2908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90A1DEF-5CF4-20E5-3465-1CBA4730A2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5298" y="1004347"/>
            <a:ext cx="12192000" cy="5853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6C9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0" y="-13967"/>
            <a:ext cx="12192000" cy="1043259"/>
            <a:chOff x="0" y="0"/>
            <a:chExt cx="12192000" cy="104325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A84F92B-87EC-C1E1-22A6-2A214B5AFB90}"/>
                </a:ext>
              </a:extLst>
            </p:cNvPr>
            <p:cNvSpPr/>
            <p:nvPr/>
          </p:nvSpPr>
          <p:spPr>
            <a:xfrm>
              <a:off x="0" y="0"/>
              <a:ext cx="12192000" cy="978721"/>
            </a:xfrm>
            <a:prstGeom prst="rect">
              <a:avLst/>
            </a:prstGeom>
            <a:solidFill>
              <a:srgbClr val="FFE0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C224919-D279-D2CC-4E0A-B3D6E9FAC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2191" y="80259"/>
              <a:ext cx="584129" cy="67430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C62C068-C09C-82CA-212A-01B08103A9F9}"/>
                </a:ext>
              </a:extLst>
            </p:cNvPr>
            <p:cNvSpPr txBox="1"/>
            <p:nvPr/>
          </p:nvSpPr>
          <p:spPr>
            <a:xfrm>
              <a:off x="10770116" y="665793"/>
              <a:ext cx="12821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/>
                <a:t>PMOD </a:t>
              </a:r>
              <a:endParaRPr lang="ko-KR" altLang="en-US" sz="1600" b="1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52FF04B-ADD0-1A79-385A-E25E9C3505BC}"/>
                </a:ext>
              </a:extLst>
            </p:cNvPr>
            <p:cNvSpPr/>
            <p:nvPr/>
          </p:nvSpPr>
          <p:spPr>
            <a:xfrm>
              <a:off x="0" y="965436"/>
              <a:ext cx="12192000" cy="77823"/>
            </a:xfrm>
            <a:prstGeom prst="rect">
              <a:avLst/>
            </a:prstGeom>
            <a:solidFill>
              <a:srgbClr val="FFA5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Rectangle 4">
            <a:extLst>
              <a:ext uri="{FF2B5EF4-FFF2-40B4-BE49-F238E27FC236}">
                <a16:creationId xmlns:a16="http://schemas.microsoft.com/office/drawing/2014/main" id="{ABD4022E-8437-C3B4-6E8B-FD452D215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6122" y="146159"/>
            <a:ext cx="8009159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latinLnBrk="0"/>
            <a:r>
              <a:rPr kumimoji="0" lang="ko-KR" altLang="en-US" sz="4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야생동물 퇴치 흐름도</a:t>
            </a:r>
            <a:endParaRPr kumimoji="0" lang="en-US" altLang="ko-KR" sz="44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E2E2FC-F1C2-2F3E-22E9-C62E9938AD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16" y="1106923"/>
            <a:ext cx="10248967" cy="57650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66A4BB-D365-C0BD-E0F5-B2B5069ED8E6}"/>
              </a:ext>
            </a:extLst>
          </p:cNvPr>
          <p:cNvSpPr txBox="1"/>
          <p:nvPr/>
        </p:nvSpPr>
        <p:spPr>
          <a:xfrm>
            <a:off x="3415004" y="1029292"/>
            <a:ext cx="1511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수정해야됨</a:t>
            </a:r>
            <a:endParaRPr lang="ko-KR" altLang="en-US" sz="36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9EE6656-DD72-83DE-5AE8-7048143AF7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33" y="89099"/>
            <a:ext cx="2864336" cy="73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03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631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1948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799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1847528" y="692698"/>
            <a:ext cx="2952328" cy="194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하드웨어 설계도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00456" y="476672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748E45B-C7B3-319C-8F3F-F186E58F6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9550" y="125786"/>
            <a:ext cx="868102" cy="278878"/>
          </a:xfrm>
          <a:prstGeom prst="rect">
            <a:avLst/>
          </a:prstGeom>
        </p:spPr>
      </p:pic>
      <p:pic>
        <p:nvPicPr>
          <p:cNvPr id="2" name="Picture 20">
            <a:extLst>
              <a:ext uri="{FF2B5EF4-FFF2-40B4-BE49-F238E27FC236}">
                <a16:creationId xmlns:a16="http://schemas.microsoft.com/office/drawing/2014/main" id="{0D038D40-4891-B50C-449D-44EAF4476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847" y="1492229"/>
            <a:ext cx="8193754" cy="482457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30458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:a16="http://schemas.microsoft.com/office/drawing/2014/main" id="{A87487B3-88D2-386D-E760-B644C0CAD823}"/>
              </a:ext>
            </a:extLst>
          </p:cNvPr>
          <p:cNvGrpSpPr/>
          <p:nvPr/>
        </p:nvGrpSpPr>
        <p:grpSpPr>
          <a:xfrm>
            <a:off x="1847528" y="1655650"/>
            <a:ext cx="4320480" cy="1936733"/>
            <a:chOff x="107504" y="1349801"/>
            <a:chExt cx="4302054" cy="1936733"/>
          </a:xfrm>
        </p:grpSpPr>
        <p:pic>
          <p:nvPicPr>
            <p:cNvPr id="15" name="Picture 0">
              <a:extLst>
                <a:ext uri="{FF2B5EF4-FFF2-40B4-BE49-F238E27FC236}">
                  <a16:creationId xmlns:a16="http://schemas.microsoft.com/office/drawing/2014/main" id="{D8097155-7317-9D75-23FB-190BA66F72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50" t="3685" r="2064"/>
            <a:stretch/>
          </p:blipFill>
          <p:spPr>
            <a:xfrm>
              <a:off x="107504" y="1349801"/>
              <a:ext cx="4302054" cy="1936733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5245D88-0766-807E-CE3A-2551ADF39F9A}"/>
                </a:ext>
              </a:extLst>
            </p:cNvPr>
            <p:cNvSpPr/>
            <p:nvPr/>
          </p:nvSpPr>
          <p:spPr>
            <a:xfrm>
              <a:off x="1570331" y="1895628"/>
              <a:ext cx="717952" cy="1269636"/>
            </a:xfrm>
            <a:prstGeom prst="rect">
              <a:avLst/>
            </a:prstGeom>
            <a:noFill/>
            <a:ln w="38100">
              <a:solidFill>
                <a:srgbClr val="FFA5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1631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1948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799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1847528" y="692697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0456" y="476672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2EF5200-CCC6-B366-F7F1-B649E5A71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9550" y="125786"/>
            <a:ext cx="868102" cy="278878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BEE61307-E3A7-07E9-BC5E-E42A51458261}"/>
              </a:ext>
            </a:extLst>
          </p:cNvPr>
          <p:cNvGrpSpPr/>
          <p:nvPr/>
        </p:nvGrpSpPr>
        <p:grpSpPr>
          <a:xfrm>
            <a:off x="1847529" y="3988146"/>
            <a:ext cx="4443403" cy="1974242"/>
            <a:chOff x="6080827" y="3700695"/>
            <a:chExt cx="5865756" cy="281364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D50DBC80-9ED6-DF35-21C8-5B1EF3850E0C}"/>
                </a:ext>
              </a:extLst>
            </p:cNvPr>
            <p:cNvGrpSpPr/>
            <p:nvPr/>
          </p:nvGrpSpPr>
          <p:grpSpPr>
            <a:xfrm>
              <a:off x="6080827" y="3700695"/>
              <a:ext cx="5865756" cy="2813644"/>
              <a:chOff x="598277" y="3712862"/>
              <a:chExt cx="6820319" cy="2589628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10E6D54B-662F-3FC5-470C-DF697600FF92}"/>
                  </a:ext>
                </a:extLst>
              </p:cNvPr>
              <p:cNvGrpSpPr/>
              <p:nvPr/>
            </p:nvGrpSpPr>
            <p:grpSpPr>
              <a:xfrm>
                <a:off x="2170546" y="4165600"/>
                <a:ext cx="1468581" cy="1847273"/>
                <a:chOff x="2170546" y="4165600"/>
                <a:chExt cx="1468581" cy="1847273"/>
              </a:xfrm>
            </p:grpSpPr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757DA93C-911B-C6E6-B9E4-B29D226C851B}"/>
                    </a:ext>
                  </a:extLst>
                </p:cNvPr>
                <p:cNvSpPr/>
                <p:nvPr/>
              </p:nvSpPr>
              <p:spPr>
                <a:xfrm>
                  <a:off x="2170546" y="4165600"/>
                  <a:ext cx="692728" cy="1847273"/>
                </a:xfrm>
                <a:prstGeom prst="rect">
                  <a:avLst/>
                </a:prstGeom>
                <a:noFill/>
                <a:ln w="38100">
                  <a:solidFill>
                    <a:srgbClr val="FFA55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439E1C27-F28D-AC8B-FBC8-9859C60762FF}"/>
                    </a:ext>
                  </a:extLst>
                </p:cNvPr>
                <p:cNvSpPr/>
                <p:nvPr/>
              </p:nvSpPr>
              <p:spPr>
                <a:xfrm>
                  <a:off x="2877009" y="4451927"/>
                  <a:ext cx="762118" cy="1560946"/>
                </a:xfrm>
                <a:prstGeom prst="rect">
                  <a:avLst/>
                </a:prstGeom>
                <a:noFill/>
                <a:ln w="38100">
                  <a:solidFill>
                    <a:srgbClr val="FFA55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D2A5EBD7-81CB-EEC0-4613-FF2AA72BC42D}"/>
                    </a:ext>
                  </a:extLst>
                </p:cNvPr>
                <p:cNvSpPr/>
                <p:nvPr/>
              </p:nvSpPr>
              <p:spPr>
                <a:xfrm>
                  <a:off x="2877009" y="4165601"/>
                  <a:ext cx="762118" cy="1847272"/>
                </a:xfrm>
                <a:prstGeom prst="rect">
                  <a:avLst/>
                </a:prstGeom>
                <a:noFill/>
                <a:ln w="38100">
                  <a:solidFill>
                    <a:srgbClr val="FFA55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26" name="Picture 2">
                <a:extLst>
                  <a:ext uri="{FF2B5EF4-FFF2-40B4-BE49-F238E27FC236}">
                    <a16:creationId xmlns:a16="http://schemas.microsoft.com/office/drawing/2014/main" id="{97A12662-948E-08A8-0323-8EFD8A8C58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598277" y="3712862"/>
                <a:ext cx="6820319" cy="258962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8EDB3DF-A03B-9273-E887-0485D722F719}"/>
                </a:ext>
              </a:extLst>
            </p:cNvPr>
            <p:cNvSpPr/>
            <p:nvPr/>
          </p:nvSpPr>
          <p:spPr>
            <a:xfrm>
              <a:off x="7422800" y="4503693"/>
              <a:ext cx="595775" cy="1687267"/>
            </a:xfrm>
            <a:prstGeom prst="rect">
              <a:avLst/>
            </a:prstGeom>
            <a:noFill/>
            <a:ln w="38100">
              <a:solidFill>
                <a:srgbClr val="FFA5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07F5AE70-B845-FE5C-F583-1B75DCCB80E9}"/>
              </a:ext>
            </a:extLst>
          </p:cNvPr>
          <p:cNvSpPr txBox="1"/>
          <p:nvPr/>
        </p:nvSpPr>
        <p:spPr>
          <a:xfrm>
            <a:off x="6387484" y="2201477"/>
            <a:ext cx="398096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ko-KR" altLang="en-US" kern="0" dirty="0">
                <a:solidFill>
                  <a:srgbClr val="000000"/>
                </a:solidFill>
                <a:ea typeface="휴먼명조"/>
              </a:rPr>
              <a:t>야생동물에 의한 피해액은 지난 </a:t>
            </a:r>
            <a:r>
              <a:rPr lang="en-US" altLang="ko-KR" kern="0" dirty="0">
                <a:solidFill>
                  <a:srgbClr val="000000"/>
                </a:solidFill>
                <a:ea typeface="휴먼명조"/>
              </a:rPr>
              <a:t>2014</a:t>
            </a:r>
            <a:r>
              <a:rPr lang="ko-KR" altLang="en-US" kern="0" dirty="0">
                <a:solidFill>
                  <a:srgbClr val="000000"/>
                </a:solidFill>
                <a:ea typeface="휴먼명조"/>
              </a:rPr>
              <a:t>년 </a:t>
            </a:r>
            <a:r>
              <a:rPr lang="en-US" altLang="ko-KR" kern="0" dirty="0">
                <a:solidFill>
                  <a:srgbClr val="000000"/>
                </a:solidFill>
                <a:ea typeface="휴먼명조"/>
              </a:rPr>
              <a:t>282</a:t>
            </a:r>
            <a:r>
              <a:rPr lang="ko-KR" altLang="en-US" kern="0" dirty="0">
                <a:solidFill>
                  <a:srgbClr val="000000"/>
                </a:solidFill>
                <a:ea typeface="휴먼명조"/>
              </a:rPr>
              <a:t>억 </a:t>
            </a:r>
            <a:r>
              <a:rPr lang="en-US" altLang="ko-KR" kern="0" dirty="0">
                <a:solidFill>
                  <a:srgbClr val="000000"/>
                </a:solidFill>
                <a:ea typeface="휴먼명조"/>
              </a:rPr>
              <a:t>8,400</a:t>
            </a:r>
            <a:r>
              <a:rPr lang="ko-KR" altLang="en-US" kern="0" dirty="0">
                <a:solidFill>
                  <a:srgbClr val="000000"/>
                </a:solidFill>
                <a:ea typeface="휴먼명조"/>
              </a:rPr>
              <a:t>만원에서 </a:t>
            </a:r>
            <a:r>
              <a:rPr lang="en-US" altLang="ko-KR" kern="0" dirty="0">
                <a:solidFill>
                  <a:srgbClr val="000000"/>
                </a:solidFill>
                <a:ea typeface="휴먼명조"/>
              </a:rPr>
              <a:t>2018</a:t>
            </a:r>
            <a:r>
              <a:rPr lang="ko-KR" altLang="en-US" kern="0" dirty="0">
                <a:solidFill>
                  <a:srgbClr val="000000"/>
                </a:solidFill>
                <a:ea typeface="휴먼명조"/>
              </a:rPr>
              <a:t>년 </a:t>
            </a:r>
            <a:r>
              <a:rPr lang="en-US" altLang="ko-KR" kern="0" dirty="0">
                <a:solidFill>
                  <a:srgbClr val="000000"/>
                </a:solidFill>
                <a:ea typeface="휴먼명조"/>
              </a:rPr>
              <a:t>350</a:t>
            </a:r>
            <a:r>
              <a:rPr lang="ko-KR" altLang="en-US" kern="0" dirty="0">
                <a:solidFill>
                  <a:srgbClr val="000000"/>
                </a:solidFill>
                <a:ea typeface="휴먼명조"/>
              </a:rPr>
              <a:t>억 </a:t>
            </a:r>
            <a:r>
              <a:rPr lang="en-US" altLang="ko-KR" kern="0" dirty="0">
                <a:solidFill>
                  <a:srgbClr val="000000"/>
                </a:solidFill>
                <a:ea typeface="휴먼명조"/>
              </a:rPr>
              <a:t>8,200</a:t>
            </a:r>
            <a:r>
              <a:rPr lang="ko-KR" altLang="en-US" kern="0" dirty="0">
                <a:solidFill>
                  <a:srgbClr val="000000"/>
                </a:solidFill>
                <a:ea typeface="휴먼명조"/>
              </a:rPr>
              <a:t>만원으로 </a:t>
            </a:r>
            <a:r>
              <a:rPr lang="ko-KR" altLang="en-US" kern="0" dirty="0">
                <a:solidFill>
                  <a:srgbClr val="FF0000"/>
                </a:solidFill>
                <a:ea typeface="휴먼명조"/>
              </a:rPr>
              <a:t>연평균 </a:t>
            </a:r>
            <a:r>
              <a:rPr lang="en-US" altLang="ko-KR" kern="0" dirty="0">
                <a:solidFill>
                  <a:srgbClr val="FF0000"/>
                </a:solidFill>
                <a:ea typeface="휴먼명조"/>
              </a:rPr>
              <a:t>5.5%</a:t>
            </a:r>
            <a:r>
              <a:rPr lang="ko-KR" altLang="en-US" kern="0" dirty="0">
                <a:solidFill>
                  <a:srgbClr val="FF0000"/>
                </a:solidFill>
                <a:ea typeface="휴먼명조"/>
              </a:rPr>
              <a:t>의 높은 증가율</a:t>
            </a:r>
            <a:r>
              <a:rPr lang="ko-KR" altLang="en-US" kern="0" dirty="0">
                <a:solidFill>
                  <a:srgbClr val="000000"/>
                </a:solidFill>
                <a:ea typeface="휴먼명조"/>
              </a:rPr>
              <a:t>을 나타낸다</a:t>
            </a:r>
            <a:r>
              <a:rPr lang="en-US" altLang="ko-KR" kern="0" dirty="0">
                <a:solidFill>
                  <a:srgbClr val="000000"/>
                </a:solidFill>
                <a:ea typeface="휴먼명조"/>
              </a:rPr>
              <a:t>. </a:t>
            </a:r>
          </a:p>
          <a:p>
            <a:pPr marL="342900" indent="-342900">
              <a:buFont typeface="+mj-lt"/>
              <a:buAutoNum type="arabicParenR"/>
            </a:pPr>
            <a:endParaRPr lang="ko-KR" altLang="en-US" kern="0" dirty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dirty="0"/>
              <a:t>고에너지 먹이를 선호하는 멧돼지와 고라니에 의한 </a:t>
            </a:r>
            <a:r>
              <a:rPr lang="ko-KR" altLang="en-US" dirty="0">
                <a:solidFill>
                  <a:srgbClr val="FF0000"/>
                </a:solidFill>
              </a:rPr>
              <a:t>농작물 피해 규모는 매년 </a:t>
            </a:r>
            <a:r>
              <a:rPr lang="en-US" altLang="ko-KR" dirty="0">
                <a:solidFill>
                  <a:srgbClr val="FF0000"/>
                </a:solidFill>
              </a:rPr>
              <a:t>100</a:t>
            </a:r>
            <a:r>
              <a:rPr lang="ko-KR" altLang="en-US" dirty="0">
                <a:solidFill>
                  <a:srgbClr val="FF0000"/>
                </a:solidFill>
              </a:rPr>
              <a:t>억원 이상 발생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arenR"/>
            </a:pPr>
            <a:endParaRPr lang="en-US" altLang="ko-KR" dirty="0"/>
          </a:p>
          <a:p>
            <a:pPr marL="342900" indent="-342900">
              <a:buFont typeface="+mj-lt"/>
              <a:buAutoNum type="arabicParenR"/>
            </a:pPr>
            <a:r>
              <a:rPr lang="ko-KR" altLang="en-US" dirty="0"/>
              <a:t>현재의 유해 야생동물 퇴치 방법으로는 </a:t>
            </a:r>
            <a:r>
              <a:rPr lang="ko-KR" altLang="en-US" dirty="0">
                <a:solidFill>
                  <a:srgbClr val="FF0000"/>
                </a:solidFill>
              </a:rPr>
              <a:t>한계점이 많다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784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631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1948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799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1847528" y="692698"/>
            <a:ext cx="2952328" cy="194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하드웨어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설계도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00456" y="476672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B3AE1AF-4C9E-5A2F-7DC6-D0CA980BD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9550" y="125786"/>
            <a:ext cx="868102" cy="278878"/>
          </a:xfrm>
          <a:prstGeom prst="rect">
            <a:avLst/>
          </a:prstGeom>
        </p:spPr>
      </p:pic>
      <p:pic>
        <p:nvPicPr>
          <p:cNvPr id="2" name="Picture 22">
            <a:extLst>
              <a:ext uri="{FF2B5EF4-FFF2-40B4-BE49-F238E27FC236}">
                <a16:creationId xmlns:a16="http://schemas.microsoft.com/office/drawing/2014/main" id="{7E33DAB5-6E49-77B7-D303-4C8ED2481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016" y="1280933"/>
            <a:ext cx="7153968" cy="543709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42758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631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1948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799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1847528" y="692698"/>
            <a:ext cx="2952328" cy="194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하드웨어 설계도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00456" y="476672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B3AE1AF-4C9E-5A2F-7DC6-D0CA980BD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9550" y="125786"/>
            <a:ext cx="868102" cy="278878"/>
          </a:xfrm>
          <a:prstGeom prst="rect">
            <a:avLst/>
          </a:prstGeom>
        </p:spPr>
      </p:pic>
      <p:pic>
        <p:nvPicPr>
          <p:cNvPr id="3" name="Picture 24">
            <a:extLst>
              <a:ext uri="{FF2B5EF4-FFF2-40B4-BE49-F238E27FC236}">
                <a16:creationId xmlns:a16="http://schemas.microsoft.com/office/drawing/2014/main" id="{E88D0B54-01CF-765A-C143-3A7A340E7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606" y="1293670"/>
            <a:ext cx="8024440" cy="541224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42034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631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1948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799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1847528" y="692698"/>
            <a:ext cx="2952328" cy="194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하드웨어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설계도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00456" y="476672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B3AE1AF-4C9E-5A2F-7DC6-D0CA980BD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9550" y="125786"/>
            <a:ext cx="868102" cy="278878"/>
          </a:xfrm>
          <a:prstGeom prst="rect">
            <a:avLst/>
          </a:prstGeom>
        </p:spPr>
      </p:pic>
      <p:pic>
        <p:nvPicPr>
          <p:cNvPr id="3" name="Picture 26">
            <a:extLst>
              <a:ext uri="{FF2B5EF4-FFF2-40B4-BE49-F238E27FC236}">
                <a16:creationId xmlns:a16="http://schemas.microsoft.com/office/drawing/2014/main" id="{94D2B16F-A82C-B1F5-73AB-1E33DBFBE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592" y="1277977"/>
            <a:ext cx="6817350" cy="5336567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65899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8196DAB-E90E-F5AD-29CE-EACD10D87BFD}"/>
              </a:ext>
            </a:extLst>
          </p:cNvPr>
          <p:cNvSpPr/>
          <p:nvPr/>
        </p:nvSpPr>
        <p:spPr>
          <a:xfrm>
            <a:off x="5115176" y="2238103"/>
            <a:ext cx="5817945" cy="2908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90A1DEF-5CF4-20E5-3465-1CBA4730A2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5298" y="1004347"/>
            <a:ext cx="12192000" cy="5853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6C9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0" y="-13967"/>
            <a:ext cx="12192000" cy="1043259"/>
            <a:chOff x="0" y="0"/>
            <a:chExt cx="12192000" cy="104325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A84F92B-87EC-C1E1-22A6-2A214B5AFB90}"/>
                </a:ext>
              </a:extLst>
            </p:cNvPr>
            <p:cNvSpPr/>
            <p:nvPr/>
          </p:nvSpPr>
          <p:spPr>
            <a:xfrm>
              <a:off x="0" y="0"/>
              <a:ext cx="12192000" cy="978721"/>
            </a:xfrm>
            <a:prstGeom prst="rect">
              <a:avLst/>
            </a:prstGeom>
            <a:solidFill>
              <a:srgbClr val="FFE0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C224919-D279-D2CC-4E0A-B3D6E9FAC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2191" y="80259"/>
              <a:ext cx="584129" cy="67430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C62C068-C09C-82CA-212A-01B08103A9F9}"/>
                </a:ext>
              </a:extLst>
            </p:cNvPr>
            <p:cNvSpPr txBox="1"/>
            <p:nvPr/>
          </p:nvSpPr>
          <p:spPr>
            <a:xfrm>
              <a:off x="10770116" y="665793"/>
              <a:ext cx="12821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/>
                <a:t>PMOD </a:t>
              </a:r>
              <a:endParaRPr lang="ko-KR" altLang="en-US" sz="1600" b="1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52FF04B-ADD0-1A79-385A-E25E9C3505BC}"/>
                </a:ext>
              </a:extLst>
            </p:cNvPr>
            <p:cNvSpPr/>
            <p:nvPr/>
          </p:nvSpPr>
          <p:spPr>
            <a:xfrm>
              <a:off x="0" y="965436"/>
              <a:ext cx="12192000" cy="77823"/>
            </a:xfrm>
            <a:prstGeom prst="rect">
              <a:avLst/>
            </a:prstGeom>
            <a:solidFill>
              <a:srgbClr val="FFA5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1718C5D8-0888-5E1F-CCCA-8A57226BA52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alphaModFix amt="55000"/>
          </a:blip>
          <a:stretch>
            <a:fillRect/>
          </a:stretch>
        </p:blipFill>
        <p:spPr>
          <a:xfrm>
            <a:off x="2181791" y="1496608"/>
            <a:ext cx="7817819" cy="439177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F0C034C-F6E6-B909-D096-39F12D8EAD50}"/>
              </a:ext>
            </a:extLst>
          </p:cNvPr>
          <p:cNvSpPr txBox="1"/>
          <p:nvPr/>
        </p:nvSpPr>
        <p:spPr>
          <a:xfrm>
            <a:off x="638491" y="2802400"/>
            <a:ext cx="109180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5400" dirty="0">
                <a:highlight>
                  <a:srgbClr val="FFE05C"/>
                </a:highlight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Times New Roman" panose="02020603050405020304" pitchFamily="18" charset="0"/>
              </a:rPr>
              <a:t>Thank You</a:t>
            </a:r>
            <a:endParaRPr lang="ko-KR" altLang="en-US" sz="5400" dirty="0">
              <a:highlight>
                <a:srgbClr val="FFE05C"/>
              </a:highlight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021D07-EE58-EE2A-6275-B86A29691003}"/>
              </a:ext>
            </a:extLst>
          </p:cNvPr>
          <p:cNvSpPr txBox="1"/>
          <p:nvPr/>
        </p:nvSpPr>
        <p:spPr>
          <a:xfrm>
            <a:off x="790650" y="6213092"/>
            <a:ext cx="25909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>
                <a:solidFill>
                  <a:srgbClr val="000000"/>
                </a:solidFill>
                <a:effectLst/>
                <a:latin typeface="한컴 말랑말랑 Bold" panose="020F0803000000000000" pitchFamily="34" charset="-127"/>
                <a:ea typeface="한컴 말랑말랑 Bold" panose="020F0803000000000000" pitchFamily="34" charset="-127"/>
                <a:cs typeface="굴림" panose="020B0600000101010101" pitchFamily="50" charset="-127"/>
              </a:rPr>
              <a:t>안동대학교 전자공학과</a:t>
            </a:r>
            <a:endParaRPr lang="ko-KR" altLang="en-US" sz="2100" dirty="0"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D510331-DF56-9A86-6273-DFC74B95FC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96" y="6018672"/>
            <a:ext cx="872658" cy="796006"/>
          </a:xfrm>
          <a:prstGeom prst="rect">
            <a:avLst/>
          </a:prstGeom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086120" y="145599"/>
            <a:ext cx="8009159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latinLnBrk="0"/>
            <a:r>
              <a:rPr kumimoji="0" lang="en-US" altLang="ko-KR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2022</a:t>
            </a:r>
            <a:r>
              <a:rPr kumimoji="0" lang="en-US" altLang="ko-KR" sz="4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</a:t>
            </a:r>
            <a:r>
              <a:rPr lang="ko-KR" altLang="en-US" sz="4400" dirty="0" err="1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한이음</a:t>
            </a:r>
            <a:r>
              <a:rPr lang="ko-KR" altLang="en-US" sz="44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 </a:t>
            </a:r>
            <a:r>
              <a:rPr lang="en-US" altLang="ko-KR" sz="44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ICT </a:t>
            </a:r>
            <a:r>
              <a:rPr lang="ko-KR" altLang="en-US" sz="44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공모전</a:t>
            </a:r>
            <a:endParaRPr kumimoji="0" lang="en-US" altLang="ko-KR" sz="44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0B3190-EEB2-5ECA-8431-42A38BD354D0}"/>
              </a:ext>
            </a:extLst>
          </p:cNvPr>
          <p:cNvSpPr txBox="1"/>
          <p:nvPr/>
        </p:nvSpPr>
        <p:spPr>
          <a:xfrm>
            <a:off x="9913503" y="6112625"/>
            <a:ext cx="2175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팀원 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: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김효진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전성현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/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최재영 </a:t>
            </a:r>
            <a:r>
              <a:rPr lang="ko-KR" altLang="en-US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박승렬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임종은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5707689-A6AA-AE81-2CDC-4E74A842CB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33" y="89099"/>
            <a:ext cx="2864336" cy="73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04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8196DAB-E90E-F5AD-29CE-EACD10D87BFD}"/>
              </a:ext>
            </a:extLst>
          </p:cNvPr>
          <p:cNvSpPr/>
          <p:nvPr/>
        </p:nvSpPr>
        <p:spPr>
          <a:xfrm>
            <a:off x="5038059" y="2441668"/>
            <a:ext cx="5817945" cy="2908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90A1DEF-5CF4-20E5-3465-1CBA4730A2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5298" y="1004347"/>
            <a:ext cx="12192000" cy="5853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6C9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0" y="-13967"/>
            <a:ext cx="12192000" cy="1043259"/>
            <a:chOff x="0" y="0"/>
            <a:chExt cx="12192000" cy="104325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A84F92B-87EC-C1E1-22A6-2A214B5AFB90}"/>
                </a:ext>
              </a:extLst>
            </p:cNvPr>
            <p:cNvSpPr/>
            <p:nvPr/>
          </p:nvSpPr>
          <p:spPr>
            <a:xfrm>
              <a:off x="0" y="0"/>
              <a:ext cx="12192000" cy="978721"/>
            </a:xfrm>
            <a:prstGeom prst="rect">
              <a:avLst/>
            </a:prstGeom>
            <a:solidFill>
              <a:srgbClr val="FFE0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C224919-D279-D2CC-4E0A-B3D6E9FAC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2191" y="80259"/>
              <a:ext cx="584129" cy="67430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C62C068-C09C-82CA-212A-01B08103A9F9}"/>
                </a:ext>
              </a:extLst>
            </p:cNvPr>
            <p:cNvSpPr txBox="1"/>
            <p:nvPr/>
          </p:nvSpPr>
          <p:spPr>
            <a:xfrm>
              <a:off x="10770116" y="665793"/>
              <a:ext cx="12821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/>
                <a:t>PMOD </a:t>
              </a:r>
              <a:endParaRPr lang="ko-KR" altLang="en-US" sz="1600" b="1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52FF04B-ADD0-1A79-385A-E25E9C3505BC}"/>
                </a:ext>
              </a:extLst>
            </p:cNvPr>
            <p:cNvSpPr/>
            <p:nvPr/>
          </p:nvSpPr>
          <p:spPr>
            <a:xfrm>
              <a:off x="0" y="965436"/>
              <a:ext cx="12192000" cy="77823"/>
            </a:xfrm>
            <a:prstGeom prst="rect">
              <a:avLst/>
            </a:prstGeom>
            <a:solidFill>
              <a:srgbClr val="FFA5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086122" y="146159"/>
            <a:ext cx="8009159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latinLnBrk="0"/>
            <a:r>
              <a:rPr kumimoji="0" lang="ko-KR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개발 배경 </a:t>
            </a:r>
            <a:endParaRPr kumimoji="0" lang="en-US" altLang="ko-KR" sz="44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689C5D-AB1F-90D7-190C-B3F55B9CCA78}"/>
              </a:ext>
            </a:extLst>
          </p:cNvPr>
          <p:cNvSpPr txBox="1"/>
          <p:nvPr/>
        </p:nvSpPr>
        <p:spPr>
          <a:xfrm>
            <a:off x="6214414" y="4746989"/>
            <a:ext cx="57312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highlight>
                  <a:srgbClr val="FFE05C"/>
                </a:highligh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농작물 피해 규모는 매년 </a:t>
            </a:r>
            <a:r>
              <a:rPr lang="en-US" altLang="ko-KR" sz="2500" dirty="0">
                <a:highlight>
                  <a:srgbClr val="FFE05C"/>
                </a:highligh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100</a:t>
            </a:r>
            <a:r>
              <a:rPr lang="ko-KR" altLang="en-US" sz="2500" dirty="0">
                <a:highlight>
                  <a:srgbClr val="FFE05C"/>
                </a:highligh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억원 이상 발생</a:t>
            </a:r>
            <a:endParaRPr lang="en-US" altLang="ko-KR" sz="2500" dirty="0">
              <a:highlight>
                <a:srgbClr val="FFE05C"/>
              </a:highlight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7262B44-A2FC-06EB-44B3-BF2F7F17D461}"/>
              </a:ext>
            </a:extLst>
          </p:cNvPr>
          <p:cNvGrpSpPr/>
          <p:nvPr/>
        </p:nvGrpSpPr>
        <p:grpSpPr>
          <a:xfrm>
            <a:off x="411953" y="1740575"/>
            <a:ext cx="5400000" cy="2880000"/>
            <a:chOff x="380175" y="1341359"/>
            <a:chExt cx="5400000" cy="2880000"/>
          </a:xfrm>
        </p:grpSpPr>
        <p:pic>
          <p:nvPicPr>
            <p:cNvPr id="2" name="Picture 0">
              <a:extLst>
                <a:ext uri="{FF2B5EF4-FFF2-40B4-BE49-F238E27FC236}">
                  <a16:creationId xmlns:a16="http://schemas.microsoft.com/office/drawing/2014/main" id="{50E04274-C55B-26C8-3B9D-30E1F095CCC0}"/>
                </a:ext>
              </a:extLst>
            </p:cNvPr>
            <p:cNvPicPr>
              <a:picLocks/>
            </p:cNvPicPr>
            <p:nvPr/>
          </p:nvPicPr>
          <p:blipFill>
            <a:blip r:embed="rId4"/>
            <a:srcRect t="9747"/>
            <a:stretch>
              <a:fillRect/>
            </a:stretch>
          </p:blipFill>
          <p:spPr>
            <a:xfrm>
              <a:off x="380175" y="1341359"/>
              <a:ext cx="5400000" cy="2880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C8751A1-F10A-47BE-3B72-9F9EC96FAD36}"/>
                </a:ext>
              </a:extLst>
            </p:cNvPr>
            <p:cNvSpPr/>
            <p:nvPr/>
          </p:nvSpPr>
          <p:spPr>
            <a:xfrm>
              <a:off x="480767" y="2085169"/>
              <a:ext cx="1696824" cy="20173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8E784E3-5C2D-7D8C-E7E3-1ADB126AB058}"/>
              </a:ext>
            </a:extLst>
          </p:cNvPr>
          <p:cNvGrpSpPr/>
          <p:nvPr/>
        </p:nvGrpSpPr>
        <p:grpSpPr>
          <a:xfrm>
            <a:off x="6380047" y="1740575"/>
            <a:ext cx="5400000" cy="2880000"/>
            <a:chOff x="6411826" y="1341359"/>
            <a:chExt cx="5400000" cy="2880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6D8FABF-25BF-1DD8-68BD-58DA6E62648B}"/>
                </a:ext>
              </a:extLst>
            </p:cNvPr>
            <p:cNvPicPr>
              <a:picLocks/>
            </p:cNvPicPr>
            <p:nvPr/>
          </p:nvPicPr>
          <p:blipFill>
            <a:blip r:embed="rId5"/>
            <a:srcRect t="11962"/>
            <a:stretch>
              <a:fillRect/>
            </a:stretch>
          </p:blipFill>
          <p:spPr>
            <a:xfrm>
              <a:off x="6411826" y="1341359"/>
              <a:ext cx="5400000" cy="2880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C5E496D-9A61-B3E9-0C8A-5886C0B53469}"/>
                </a:ext>
              </a:extLst>
            </p:cNvPr>
            <p:cNvSpPr/>
            <p:nvPr/>
          </p:nvSpPr>
          <p:spPr>
            <a:xfrm>
              <a:off x="7703269" y="1646879"/>
              <a:ext cx="1129645" cy="24556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518A00E-87D6-D458-BE5A-88CB2F38F913}"/>
              </a:ext>
            </a:extLst>
          </p:cNvPr>
          <p:cNvSpPr txBox="1"/>
          <p:nvPr/>
        </p:nvSpPr>
        <p:spPr>
          <a:xfrm>
            <a:off x="3050328" y="5375325"/>
            <a:ext cx="6138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출처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: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야생동물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피해예방시설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설치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및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관리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매뉴얼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환경부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2016)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8C9788-7D64-F388-9343-C3BC8B27228D}"/>
              </a:ext>
            </a:extLst>
          </p:cNvPr>
          <p:cNvSpPr txBox="1"/>
          <p:nvPr/>
        </p:nvSpPr>
        <p:spPr>
          <a:xfrm>
            <a:off x="1181762" y="4746989"/>
            <a:ext cx="37371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kern="0" spc="0" dirty="0">
                <a:effectLst/>
                <a:highlight>
                  <a:srgbClr val="FFE05C"/>
                </a:highligh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연평균 </a:t>
            </a:r>
            <a:r>
              <a:rPr lang="en-US" altLang="ko-KR" sz="2500" kern="0" spc="0" dirty="0">
                <a:effectLst/>
                <a:highlight>
                  <a:srgbClr val="FFE05C"/>
                </a:highligh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5.5%</a:t>
            </a:r>
            <a:r>
              <a:rPr lang="ko-KR" altLang="en-US" sz="2500" kern="0" spc="0" dirty="0">
                <a:effectLst/>
                <a:highlight>
                  <a:srgbClr val="FFE05C"/>
                </a:highligh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의 높은 증가율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3146408E-A934-9521-B5DB-3C118B7EA3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683027"/>
              </p:ext>
            </p:extLst>
          </p:nvPr>
        </p:nvGraphicFramePr>
        <p:xfrm>
          <a:off x="382925" y="1235007"/>
          <a:ext cx="11474966" cy="5443307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210927">
                  <a:extLst>
                    <a:ext uri="{9D8B030D-6E8A-4147-A177-3AD203B41FA5}">
                      <a16:colId xmlns:a16="http://schemas.microsoft.com/office/drawing/2014/main" val="3626024299"/>
                    </a:ext>
                  </a:extLst>
                </a:gridCol>
                <a:gridCol w="2978870">
                  <a:extLst>
                    <a:ext uri="{9D8B030D-6E8A-4147-A177-3AD203B41FA5}">
                      <a16:colId xmlns:a16="http://schemas.microsoft.com/office/drawing/2014/main" val="3149221362"/>
                    </a:ext>
                  </a:extLst>
                </a:gridCol>
                <a:gridCol w="7285169">
                  <a:extLst>
                    <a:ext uri="{9D8B030D-6E8A-4147-A177-3AD203B41FA5}">
                      <a16:colId xmlns:a16="http://schemas.microsoft.com/office/drawing/2014/main" val="2769361838"/>
                    </a:ext>
                  </a:extLst>
                </a:gridCol>
              </a:tblGrid>
              <a:tr h="4004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기존방식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예시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한계점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085661"/>
                  </a:ext>
                </a:extLst>
              </a:tr>
              <a:tr h="14609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포획과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사냥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정해진 기간에 허가 필요함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,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 매몰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,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소각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,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멸균 등의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highlight>
                            <a:srgbClr val="FFE05C"/>
                          </a:highlight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처리방법이 까다로움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highlight>
                            <a:srgbClr val="FFE05C"/>
                          </a:highlight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.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</a:endParaRPr>
                    </a:p>
                    <a:p>
                      <a:pPr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실제로 수행되기에 위험하고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highlight>
                            <a:srgbClr val="FFE05C"/>
                          </a:highlight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농촌 인력이 부족함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,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환경단체에서의 가혹성에 대해 문제 제기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.</a:t>
                      </a:r>
                      <a:endParaRPr lang="ko-KR" altLang="en-US" sz="1800" dirty="0">
                        <a:solidFill>
                          <a:srgbClr val="FF0000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596901"/>
                  </a:ext>
                </a:extLst>
              </a:tr>
              <a:tr h="12539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전기철책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합선으로 인한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highlight>
                            <a:srgbClr val="FFE05C"/>
                          </a:highlight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산불 위험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,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  감전으로 인한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highlight>
                            <a:srgbClr val="FFE05C"/>
                          </a:highlight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인명피해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가 매년 발생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.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061072"/>
                  </a:ext>
                </a:extLst>
              </a:tr>
              <a:tr h="11874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철망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땅을 파고 침입할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highlight>
                            <a:srgbClr val="FFE05C"/>
                          </a:highlight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많은 설치비용을</a:t>
                      </a:r>
                      <a:r>
                        <a:rPr lang="ko-KR" altLang="en-US" sz="1800" dirty="0">
                          <a:solidFill>
                            <a:srgbClr val="FF0000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필요로 함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.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285997"/>
                  </a:ext>
                </a:extLst>
              </a:tr>
              <a:tr h="11404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설치형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 dirty="0" err="1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퇴치기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highlight>
                            <a:srgbClr val="FFE05C"/>
                          </a:highlight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감지 및 퇴치 범위의 한계로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인해 다수를 설치해야 하고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highlight>
                            <a:srgbClr val="FFE05C"/>
                          </a:highlight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쉽게 적응하여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효과가 미비함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.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한컴 말랑말랑 Bold" panose="020F0803000000000000" pitchFamily="50" charset="-127"/>
                        <a:ea typeface="한컴 말랑말랑 Bold" panose="020F08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621085"/>
                  </a:ext>
                </a:extLst>
              </a:tr>
            </a:tbl>
          </a:graphicData>
        </a:graphic>
      </p:graphicFrame>
      <p:pic>
        <p:nvPicPr>
          <p:cNvPr id="18" name="Picture 12" descr="마땅히 죽어도 된다? '유해한 존재'로 낙인찍힌 동물이 겪는 고통 : 네이버 포스트">
            <a:extLst>
              <a:ext uri="{FF2B5EF4-FFF2-40B4-BE49-F238E27FC236}">
                <a16:creationId xmlns:a16="http://schemas.microsoft.com/office/drawing/2014/main" id="{49074870-A1A5-730B-28BB-FDB5FD3207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2045332" y="1695880"/>
            <a:ext cx="2011435" cy="1336907"/>
          </a:xfrm>
          <a:prstGeom prst="rect">
            <a:avLst/>
          </a:prstGeom>
          <a:solidFill>
            <a:srgbClr val="FFE05C"/>
          </a:solidFill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826FDC1-3078-D7F2-6298-293794A7E4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2126" y="3181096"/>
            <a:ext cx="1921098" cy="1102316"/>
          </a:xfrm>
          <a:prstGeom prst="rect">
            <a:avLst/>
          </a:prstGeom>
          <a:solidFill>
            <a:srgbClr val="FFE05C"/>
          </a:solidFill>
        </p:spPr>
      </p:pic>
      <p:pic>
        <p:nvPicPr>
          <p:cNvPr id="21" name="Picture 2" descr="야생동물, 전기울타리로 퇴치 &lt; 사회 &lt; 기사본문 - 미디어 경남N거제">
            <a:extLst>
              <a:ext uri="{FF2B5EF4-FFF2-40B4-BE49-F238E27FC236}">
                <a16:creationId xmlns:a16="http://schemas.microsoft.com/office/drawing/2014/main" id="{8BCECC37-E7D1-EC1F-69D6-2B252DD2F6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2012969" y="4424641"/>
            <a:ext cx="2199411" cy="1111726"/>
          </a:xfrm>
          <a:prstGeom prst="rect">
            <a:avLst/>
          </a:prstGeom>
          <a:solidFill>
            <a:srgbClr val="FFE05C"/>
          </a:solidFill>
        </p:spPr>
      </p:pic>
      <p:pic>
        <p:nvPicPr>
          <p:cNvPr id="22" name="Picture 10" descr="윈텍솔라 태양광정원등 태양열공원등 태양광가로등 태양광경광등 솔라모듈 태양광발전시스템 위험경고등">
            <a:extLst>
              <a:ext uri="{FF2B5EF4-FFF2-40B4-BE49-F238E27FC236}">
                <a16:creationId xmlns:a16="http://schemas.microsoft.com/office/drawing/2014/main" id="{DE5245AF-E5BE-6BCE-B5A8-34B773E978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/>
          <a:srcRect t="33540"/>
          <a:stretch>
            <a:fillRect/>
          </a:stretch>
        </p:blipFill>
        <p:spPr>
          <a:xfrm>
            <a:off x="1684027" y="5629905"/>
            <a:ext cx="1952791" cy="953098"/>
          </a:xfrm>
          <a:prstGeom prst="rect">
            <a:avLst/>
          </a:prstGeom>
          <a:solidFill>
            <a:srgbClr val="FFE05C"/>
          </a:solidFill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912DBD7-D6DA-B223-02B9-B1EEE115EC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25736" y="5698890"/>
            <a:ext cx="693531" cy="85337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F5ACFE8-027F-051D-9663-216B2425FA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33" y="89099"/>
            <a:ext cx="2864336" cy="73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8196DAB-E90E-F5AD-29CE-EACD10D87BFD}"/>
              </a:ext>
            </a:extLst>
          </p:cNvPr>
          <p:cNvSpPr/>
          <p:nvPr/>
        </p:nvSpPr>
        <p:spPr>
          <a:xfrm>
            <a:off x="5038059" y="2441668"/>
            <a:ext cx="5817945" cy="2908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90A1DEF-5CF4-20E5-3465-1CBA4730A2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5298" y="1004347"/>
            <a:ext cx="12192000" cy="5853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6C9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0" y="-13967"/>
            <a:ext cx="12192000" cy="1043259"/>
            <a:chOff x="0" y="0"/>
            <a:chExt cx="12192000" cy="104325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A84F92B-87EC-C1E1-22A6-2A214B5AFB90}"/>
                </a:ext>
              </a:extLst>
            </p:cNvPr>
            <p:cNvSpPr/>
            <p:nvPr/>
          </p:nvSpPr>
          <p:spPr>
            <a:xfrm>
              <a:off x="0" y="0"/>
              <a:ext cx="12192000" cy="978721"/>
            </a:xfrm>
            <a:prstGeom prst="rect">
              <a:avLst/>
            </a:prstGeom>
            <a:solidFill>
              <a:srgbClr val="FFE0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C224919-D279-D2CC-4E0A-B3D6E9FAC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2191" y="80259"/>
              <a:ext cx="584129" cy="67430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C62C068-C09C-82CA-212A-01B08103A9F9}"/>
                </a:ext>
              </a:extLst>
            </p:cNvPr>
            <p:cNvSpPr txBox="1"/>
            <p:nvPr/>
          </p:nvSpPr>
          <p:spPr>
            <a:xfrm>
              <a:off x="10770116" y="665793"/>
              <a:ext cx="12821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/>
                <a:t>PMOD </a:t>
              </a:r>
              <a:endParaRPr lang="ko-KR" altLang="en-US" sz="1600" b="1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52FF04B-ADD0-1A79-385A-E25E9C3505BC}"/>
                </a:ext>
              </a:extLst>
            </p:cNvPr>
            <p:cNvSpPr/>
            <p:nvPr/>
          </p:nvSpPr>
          <p:spPr>
            <a:xfrm>
              <a:off x="0" y="965436"/>
              <a:ext cx="12192000" cy="77823"/>
            </a:xfrm>
            <a:prstGeom prst="rect">
              <a:avLst/>
            </a:prstGeom>
            <a:solidFill>
              <a:srgbClr val="FFA5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086122" y="146159"/>
            <a:ext cx="8009159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latinLnBrk="0"/>
            <a:r>
              <a:rPr kumimoji="0" lang="ko-KR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개발 </a:t>
            </a:r>
            <a:r>
              <a:rPr lang="ko-KR" altLang="en-US" sz="44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목표</a:t>
            </a:r>
            <a:endParaRPr kumimoji="0" lang="en-US" altLang="ko-KR" sz="44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2E3A3B-266F-946E-FC90-E8FC902A8F4E}"/>
              </a:ext>
            </a:extLst>
          </p:cNvPr>
          <p:cNvSpPr txBox="1"/>
          <p:nvPr/>
        </p:nvSpPr>
        <p:spPr>
          <a:xfrm>
            <a:off x="871585" y="1439337"/>
            <a:ext cx="1045364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 indent="-263525">
              <a:buFont typeface="Arial" panose="020B0604020202020204" pitchFamily="34" charset="0"/>
              <a:buChar char="•"/>
              <a:tabLst>
                <a:tab pos="442913" algn="l"/>
              </a:tabLst>
            </a:pPr>
            <a:r>
              <a:rPr lang="ko-KR" altLang="en-US" sz="32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좁은 감지 및 퇴치 범위</a:t>
            </a:r>
            <a:endParaRPr lang="en-US" altLang="ko-KR" sz="3200" dirty="0">
              <a:solidFill>
                <a:srgbClr val="FF0000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263525" indent="-263525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42913" algn="l"/>
              </a:tabLst>
            </a:pPr>
            <a:r>
              <a:rPr lang="ko-KR" altLang="en-US" sz="32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많은 설치비용</a:t>
            </a:r>
            <a:endParaRPr lang="en-US" altLang="ko-KR" sz="32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>
              <a:tabLst>
                <a:tab pos="442913" algn="l"/>
              </a:tabLst>
            </a:pPr>
            <a:r>
              <a:rPr lang="en-US" altLang="ko-KR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E05C"/>
                </a:highligh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&gt;&gt;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E05C"/>
                </a:highligh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삭도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E05C"/>
                </a:highligh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en-US" altLang="ko-KR" sz="2800" dirty="0" err="1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E05C"/>
                </a:highligh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RopeWay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E05C"/>
                </a:highligh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E05C"/>
                </a:highligh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로 주행하는 로봇 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FFE05C"/>
              </a:highlight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263525" indent="-263525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42913" algn="l"/>
              </a:tabLst>
            </a:pPr>
            <a:r>
              <a:rPr lang="ko-KR" altLang="en-US" sz="32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인명 피해</a:t>
            </a:r>
            <a:endParaRPr lang="en-US" altLang="ko-KR" sz="32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>
              <a:tabLst>
                <a:tab pos="442913" algn="l"/>
              </a:tabLst>
            </a:pPr>
            <a:r>
              <a:rPr lang="en-US" altLang="ko-KR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E05C"/>
                </a:highligh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&gt;&gt;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E05C"/>
                </a:highligh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소형 열화상 카메라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E05C"/>
                </a:highligh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Web Cam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E05C"/>
                </a:highligh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으로 정확한 객체 판단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FFE05C"/>
              </a:highlight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263525" indent="-263525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42913" algn="l"/>
              </a:tabLst>
            </a:pPr>
            <a:r>
              <a:rPr lang="ko-KR" altLang="en-US" sz="32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농촌 인력 부족 </a:t>
            </a:r>
            <a:endParaRPr lang="en-US" altLang="ko-KR" sz="32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>
              <a:tabLst>
                <a:tab pos="442913" algn="l"/>
              </a:tabLst>
            </a:pPr>
            <a:r>
              <a:rPr lang="en-US" altLang="ko-KR" sz="2800" dirty="0">
                <a:solidFill>
                  <a:srgbClr val="FF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E05C"/>
                </a:highligh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&gt;&gt;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E05C"/>
                </a:highligh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지능형 로봇으로 실시간 알람을 전송하여 즉각적인 대처가능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FFE05C"/>
              </a:highlight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263525" indent="-263525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42913" algn="l"/>
              </a:tabLst>
            </a:pPr>
            <a:r>
              <a:rPr lang="ko-KR" altLang="en-US" sz="32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적응 </a:t>
            </a:r>
          </a:p>
          <a:p>
            <a:pPr>
              <a:tabLst>
                <a:tab pos="442913" algn="l"/>
              </a:tabLst>
            </a:pPr>
            <a:r>
              <a:rPr lang="en-US" altLang="ko-KR" sz="2800" dirty="0">
                <a:solidFill>
                  <a:srgbClr val="FF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E05C"/>
                </a:highligh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&gt;&gt;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E05C"/>
                </a:highligh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천적의 울음소리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E05C"/>
                </a:highligh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Power LED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E05C"/>
                </a:highligh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발광하며 추적하여 퇴치 효과 극대화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FFE05C"/>
              </a:highlight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DE0011-3822-270A-B19E-5E382B0AE3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33" y="89099"/>
            <a:ext cx="2864336" cy="73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39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-13967"/>
            <a:ext cx="12192000" cy="1043259"/>
            <a:chOff x="0" y="0"/>
            <a:chExt cx="12192000" cy="104325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A84F92B-87EC-C1E1-22A6-2A214B5AFB90}"/>
                </a:ext>
              </a:extLst>
            </p:cNvPr>
            <p:cNvSpPr/>
            <p:nvPr/>
          </p:nvSpPr>
          <p:spPr>
            <a:xfrm>
              <a:off x="0" y="0"/>
              <a:ext cx="12192000" cy="978721"/>
            </a:xfrm>
            <a:prstGeom prst="rect">
              <a:avLst/>
            </a:prstGeom>
            <a:solidFill>
              <a:srgbClr val="FFE0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C224919-D279-D2CC-4E0A-B3D6E9FAC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2191" y="80259"/>
              <a:ext cx="584129" cy="67430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C62C068-C09C-82CA-212A-01B08103A9F9}"/>
                </a:ext>
              </a:extLst>
            </p:cNvPr>
            <p:cNvSpPr txBox="1"/>
            <p:nvPr/>
          </p:nvSpPr>
          <p:spPr>
            <a:xfrm>
              <a:off x="10770116" y="665793"/>
              <a:ext cx="12821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/>
                <a:t>PMOD </a:t>
              </a:r>
              <a:endParaRPr lang="ko-KR" altLang="en-US" sz="1600" b="1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52FF04B-ADD0-1A79-385A-E25E9C3505BC}"/>
                </a:ext>
              </a:extLst>
            </p:cNvPr>
            <p:cNvSpPr/>
            <p:nvPr/>
          </p:nvSpPr>
          <p:spPr>
            <a:xfrm>
              <a:off x="0" y="965436"/>
              <a:ext cx="12192000" cy="77823"/>
            </a:xfrm>
            <a:prstGeom prst="rect">
              <a:avLst/>
            </a:prstGeom>
            <a:solidFill>
              <a:srgbClr val="FFA5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Rectangle 4">
            <a:extLst>
              <a:ext uri="{FF2B5EF4-FFF2-40B4-BE49-F238E27FC236}">
                <a16:creationId xmlns:a16="http://schemas.microsoft.com/office/drawing/2014/main" id="{ABD4022E-8437-C3B4-6E8B-FD452D215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6122" y="146159"/>
            <a:ext cx="8009159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latinLnBrk="0"/>
            <a:r>
              <a:rPr kumimoji="0" lang="ko-KR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제어기 </a:t>
            </a:r>
            <a:r>
              <a:rPr lang="ko-KR" altLang="en-US" sz="4400" dirty="0"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및 </a:t>
            </a:r>
            <a:r>
              <a:rPr kumimoji="0" lang="ko-KR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한컴 말랑말랑 Bold" panose="020F0803000000000000" pitchFamily="34" charset="-127"/>
                <a:ea typeface="한컴 말랑말랑 Bold" panose="020F0803000000000000" pitchFamily="34" charset="-127"/>
              </a:rPr>
              <a:t>제어회로의 특징</a:t>
            </a:r>
            <a:endParaRPr kumimoji="0" lang="en-US" altLang="ko-KR" sz="44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한컴 말랑말랑 Bold" panose="020F0803000000000000" pitchFamily="34" charset="-127"/>
              <a:ea typeface="한컴 말랑말랑 Bold" panose="020F0803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16E27-4E2B-2807-50E1-01E4C5678545}"/>
              </a:ext>
            </a:extLst>
          </p:cNvPr>
          <p:cNvSpPr txBox="1"/>
          <p:nvPr/>
        </p:nvSpPr>
        <p:spPr>
          <a:xfrm>
            <a:off x="654878" y="5991374"/>
            <a:ext cx="2862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highlight>
                  <a:srgbClr val="FFE05C"/>
                </a:highligh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Open CR 1.0</a:t>
            </a:r>
            <a:endParaRPr lang="ko-KR" altLang="en-US" sz="3600" dirty="0">
              <a:highlight>
                <a:srgbClr val="FFE05C"/>
              </a:highlight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07DD43-80C5-2336-016A-A0D46E33B9BE}"/>
              </a:ext>
            </a:extLst>
          </p:cNvPr>
          <p:cNvSpPr txBox="1"/>
          <p:nvPr/>
        </p:nvSpPr>
        <p:spPr>
          <a:xfrm>
            <a:off x="168903" y="3065524"/>
            <a:ext cx="4001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highlight>
                  <a:srgbClr val="FFE05C"/>
                </a:highligh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Jetson Nano 4GB</a:t>
            </a:r>
            <a:endParaRPr lang="ko-KR" altLang="en-US" sz="3600" dirty="0">
              <a:highlight>
                <a:srgbClr val="FFE05C"/>
              </a:highlight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18" name="그림 17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DD0B1293-4D67-6915-AC9A-11820E4096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8" t="17223" r="4200" b="14935"/>
          <a:stretch/>
        </p:blipFill>
        <p:spPr>
          <a:xfrm>
            <a:off x="1144516" y="1175624"/>
            <a:ext cx="2299322" cy="1800000"/>
          </a:xfrm>
          <a:prstGeom prst="rect">
            <a:avLst/>
          </a:prstGeom>
        </p:spPr>
      </p:pic>
      <p:pic>
        <p:nvPicPr>
          <p:cNvPr id="24" name="그림 23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4073AA8A-9546-00AA-50EB-EBF8C181B0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88" y="4184863"/>
            <a:ext cx="2481259" cy="1698453"/>
          </a:xfrm>
          <a:prstGeom prst="rect">
            <a:avLst/>
          </a:prstGeom>
        </p:spPr>
      </p:pic>
      <p:pic>
        <p:nvPicPr>
          <p:cNvPr id="25" name="Picture 22">
            <a:extLst>
              <a:ext uri="{FF2B5EF4-FFF2-40B4-BE49-F238E27FC236}">
                <a16:creationId xmlns:a16="http://schemas.microsoft.com/office/drawing/2014/main" id="{F71AF26C-AEB9-C40A-053B-535033A92A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4791" y="1231784"/>
            <a:ext cx="3315738" cy="25200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6" name="Picture 24">
            <a:extLst>
              <a:ext uri="{FF2B5EF4-FFF2-40B4-BE49-F238E27FC236}">
                <a16:creationId xmlns:a16="http://schemas.microsoft.com/office/drawing/2014/main" id="{D3E6F61D-323A-C606-6270-CD5F5E853E08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692660" y="4004250"/>
            <a:ext cx="3240000" cy="25200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C399E35-76A0-7151-902E-4457FB7D2B42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902541" y="4090595"/>
            <a:ext cx="3240000" cy="25200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8" name="Picture 20">
            <a:extLst>
              <a:ext uri="{FF2B5EF4-FFF2-40B4-BE49-F238E27FC236}">
                <a16:creationId xmlns:a16="http://schemas.microsoft.com/office/drawing/2014/main" id="{6D20F76D-0283-34CD-D7C5-C2BC7D661442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816547" y="1209476"/>
            <a:ext cx="3240000" cy="2520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16BEB4BE-0054-162B-70BB-482FBD37E71B}"/>
              </a:ext>
            </a:extLst>
          </p:cNvPr>
          <p:cNvSpPr/>
          <p:nvPr/>
        </p:nvSpPr>
        <p:spPr>
          <a:xfrm rot="5400000" flipV="1">
            <a:off x="1438901" y="3900298"/>
            <a:ext cx="5831820" cy="83588"/>
          </a:xfrm>
          <a:prstGeom prst="rect">
            <a:avLst/>
          </a:prstGeom>
          <a:solidFill>
            <a:srgbClr val="FFA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6C1A19-93C7-BFD0-208C-A53814D299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33" y="89099"/>
            <a:ext cx="2864336" cy="73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53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5D3F005-99B7-BB43-6617-953ECD6EA1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1" b="3492"/>
          <a:stretch/>
        </p:blipFill>
        <p:spPr>
          <a:xfrm>
            <a:off x="2670944" y="1604262"/>
            <a:ext cx="6663892" cy="5092029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F285FB5-39AE-E29E-2323-56EE708674E1}"/>
              </a:ext>
            </a:extLst>
          </p:cNvPr>
          <p:cNvSpPr/>
          <p:nvPr/>
        </p:nvSpPr>
        <p:spPr>
          <a:xfrm>
            <a:off x="4992073" y="5192550"/>
            <a:ext cx="2021633" cy="1482949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B7A63AD-D432-C711-E348-4572E63E90FA}"/>
              </a:ext>
            </a:extLst>
          </p:cNvPr>
          <p:cNvSpPr/>
          <p:nvPr/>
        </p:nvSpPr>
        <p:spPr>
          <a:xfrm>
            <a:off x="6633842" y="1563782"/>
            <a:ext cx="2021633" cy="1482949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4B1A560-9E5E-FDB7-A075-8E82944861F8}"/>
              </a:ext>
            </a:extLst>
          </p:cNvPr>
          <p:cNvSpPr/>
          <p:nvPr/>
        </p:nvSpPr>
        <p:spPr>
          <a:xfrm>
            <a:off x="3444288" y="1563782"/>
            <a:ext cx="2438400" cy="2982691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5A8F39-6E00-C4D8-8359-2BE270073409}"/>
              </a:ext>
            </a:extLst>
          </p:cNvPr>
          <p:cNvSpPr txBox="1"/>
          <p:nvPr/>
        </p:nvSpPr>
        <p:spPr>
          <a:xfrm>
            <a:off x="3175255" y="917705"/>
            <a:ext cx="2976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Manipulator</a:t>
            </a:r>
            <a:endParaRPr lang="ko-KR" altLang="en-US" sz="36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0A0F43-00C9-4400-78B6-6F084E3D4149}"/>
              </a:ext>
            </a:extLst>
          </p:cNvPr>
          <p:cNvSpPr txBox="1"/>
          <p:nvPr/>
        </p:nvSpPr>
        <p:spPr>
          <a:xfrm>
            <a:off x="6716262" y="891568"/>
            <a:ext cx="1856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Wheel</a:t>
            </a:r>
            <a:endParaRPr lang="ko-KR" altLang="en-US" sz="36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714C70-29CE-088C-4C2F-C6DA1ADB490D}"/>
              </a:ext>
            </a:extLst>
          </p:cNvPr>
          <p:cNvSpPr txBox="1"/>
          <p:nvPr/>
        </p:nvSpPr>
        <p:spPr>
          <a:xfrm>
            <a:off x="6857158" y="5444998"/>
            <a:ext cx="2110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Gymbal</a:t>
            </a:r>
            <a:endParaRPr lang="ko-KR" altLang="en-US" sz="36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79764F8-8F02-D4F5-8662-64CC2676213F}"/>
              </a:ext>
            </a:extLst>
          </p:cNvPr>
          <p:cNvGrpSpPr/>
          <p:nvPr/>
        </p:nvGrpSpPr>
        <p:grpSpPr>
          <a:xfrm>
            <a:off x="0" y="-13967"/>
            <a:ext cx="12192000" cy="1043259"/>
            <a:chOff x="0" y="0"/>
            <a:chExt cx="12192000" cy="104325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65C583E-ABC8-8ECC-5319-A1D942B1DE32}"/>
                </a:ext>
              </a:extLst>
            </p:cNvPr>
            <p:cNvSpPr/>
            <p:nvPr/>
          </p:nvSpPr>
          <p:spPr>
            <a:xfrm>
              <a:off x="0" y="0"/>
              <a:ext cx="12192000" cy="978721"/>
            </a:xfrm>
            <a:prstGeom prst="rect">
              <a:avLst/>
            </a:prstGeom>
            <a:solidFill>
              <a:srgbClr val="FFE0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514CC7E-983D-653A-BEC4-15C6B5A0EE77}"/>
                </a:ext>
              </a:extLst>
            </p:cNvPr>
            <p:cNvSpPr/>
            <p:nvPr/>
          </p:nvSpPr>
          <p:spPr>
            <a:xfrm>
              <a:off x="0" y="965436"/>
              <a:ext cx="12192000" cy="77823"/>
            </a:xfrm>
            <a:prstGeom prst="rect">
              <a:avLst/>
            </a:prstGeom>
            <a:solidFill>
              <a:srgbClr val="FFA5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6" name="Rectangle 4">
            <a:extLst>
              <a:ext uri="{FF2B5EF4-FFF2-40B4-BE49-F238E27FC236}">
                <a16:creationId xmlns:a16="http://schemas.microsoft.com/office/drawing/2014/main" id="{71A4D642-69CD-0C3C-AFC2-49C89D7CAC06}"/>
              </a:ext>
            </a:extLst>
          </p:cNvPr>
          <p:cNvSpPr>
            <a:spLocks noChangeArrowheads="1"/>
          </p:cNvSpPr>
          <p:nvPr/>
        </p:nvSpPr>
        <p:spPr>
          <a:xfrm>
            <a:off x="2086122" y="146159"/>
            <a:ext cx="8009159" cy="67710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anchor="ctr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 algn="ctr" latinLnBrk="0">
              <a:defRPr/>
            </a:pPr>
            <a:r>
              <a:rPr lang="ko-KR" altLang="en-US" sz="4400">
                <a:latin typeface="한컴 말랑말랑 Bold"/>
                <a:ea typeface="한컴 말랑말랑 Bold"/>
              </a:rPr>
              <a:t>로봇 구조</a:t>
            </a:r>
            <a:endParaRPr kumimoji="0" lang="en-US" altLang="ko-KR" sz="4400" b="0" i="0" u="none" strike="noStrike" cap="none" normalizeH="0">
              <a:solidFill>
                <a:schemeClr val="tx1"/>
              </a:solidFill>
              <a:effectLst/>
              <a:latin typeface="한컴 말랑말랑 Bold"/>
              <a:ea typeface="한컴 말랑말랑 Bold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82611E2-94EF-EFA7-4B41-FC91B8ED9465}"/>
              </a:ext>
            </a:extLst>
          </p:cNvPr>
          <p:cNvGrpSpPr/>
          <p:nvPr/>
        </p:nvGrpSpPr>
        <p:grpSpPr>
          <a:xfrm>
            <a:off x="10336940" y="23678"/>
            <a:ext cx="1849762" cy="947872"/>
            <a:chOff x="10336940" y="23678"/>
            <a:chExt cx="1849762" cy="947872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E275A55-46FC-9C13-7EB8-69701C434D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tx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0985045" y="23678"/>
              <a:ext cx="584129" cy="674307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613DDF5-E528-751D-5B2A-007DC26A486C}"/>
                </a:ext>
              </a:extLst>
            </p:cNvPr>
            <p:cNvSpPr txBox="1"/>
            <p:nvPr/>
          </p:nvSpPr>
          <p:spPr>
            <a:xfrm>
              <a:off x="10336940" y="632996"/>
              <a:ext cx="184976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1600" b="1"/>
                <a:t>PMOD 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262829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  <p:bldP spid="12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-13967"/>
            <a:ext cx="12192000" cy="1043259"/>
            <a:chOff x="0" y="0"/>
            <a:chExt cx="12192000" cy="1043259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978721"/>
            </a:xfrm>
            <a:prstGeom prst="rect">
              <a:avLst/>
            </a:prstGeom>
            <a:solidFill>
              <a:srgbClr val="FFE0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0" y="965436"/>
              <a:ext cx="12192000" cy="77823"/>
            </a:xfrm>
            <a:prstGeom prst="rect">
              <a:avLst/>
            </a:prstGeom>
            <a:solidFill>
              <a:srgbClr val="FFA5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" name="Rectangle 4"/>
          <p:cNvSpPr>
            <a:spLocks noChangeArrowheads="1"/>
          </p:cNvSpPr>
          <p:nvPr/>
        </p:nvSpPr>
        <p:spPr>
          <a:xfrm>
            <a:off x="2086122" y="146159"/>
            <a:ext cx="8009159" cy="67710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anchor="ctr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 algn="ctr" latinLnBrk="0">
              <a:defRPr/>
            </a:pPr>
            <a:r>
              <a:rPr lang="ko-KR" altLang="en-US" sz="4400">
                <a:latin typeface="한컴 말랑말랑 Bold"/>
                <a:ea typeface="한컴 말랑말랑 Bold"/>
              </a:rPr>
              <a:t>로봇 구조</a:t>
            </a:r>
            <a:endParaRPr kumimoji="0" lang="en-US" altLang="ko-KR" sz="4400" b="0" i="0" u="none" strike="noStrike" cap="none" normalizeH="0">
              <a:solidFill>
                <a:schemeClr val="tx1"/>
              </a:solidFill>
              <a:effectLst/>
              <a:latin typeface="한컴 말랑말랑 Bold"/>
              <a:ea typeface="한컴 말랑말랑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85008" y="5906531"/>
            <a:ext cx="29764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600">
                <a:latin typeface="한컴 말랑말랑 Bold"/>
                <a:ea typeface="한컴 말랑말랑 Bold"/>
              </a:rPr>
              <a:t>Manipulator</a:t>
            </a:r>
            <a:endParaRPr lang="ko-KR" altLang="en-US" sz="3600">
              <a:latin typeface="한컴 말랑말랑 Bold"/>
              <a:ea typeface="한컴 말랑말랑 Bol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13740" t="12700" r="23650" b="6120"/>
          <a:stretch>
            <a:fillRect/>
          </a:stretch>
        </p:blipFill>
        <p:spPr>
          <a:xfrm>
            <a:off x="667941" y="1233372"/>
            <a:ext cx="4655752" cy="4391256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0336940" y="23678"/>
            <a:ext cx="1849762" cy="947872"/>
            <a:chOff x="10336940" y="23678"/>
            <a:chExt cx="1849762" cy="947872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tx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0985045" y="23678"/>
              <a:ext cx="584129" cy="674307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0336940" y="632996"/>
              <a:ext cx="184976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1600" b="1"/>
                <a:t>PMOD </a:t>
              </a:r>
              <a:endParaRPr lang="ko-KR" altLang="en-US" sz="1600" b="1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l="11420" t="10280" r="14220" b="19430"/>
          <a:stretch>
            <a:fillRect/>
          </a:stretch>
        </p:blipFill>
        <p:spPr>
          <a:xfrm>
            <a:off x="6868308" y="1157494"/>
            <a:ext cx="3846338" cy="2323084"/>
          </a:xfrm>
          <a:prstGeom prst="rect">
            <a:avLst/>
          </a:prstGeom>
        </p:spPr>
      </p:pic>
      <p:pic>
        <p:nvPicPr>
          <p:cNvPr id="7" name="그림 6" descr="도끼, 바퀴, 운송이(가) 표시된 사진  자동 생성된 설명"/>
          <p:cNvPicPr>
            <a:picLocks noChangeAspect="1"/>
          </p:cNvPicPr>
          <p:nvPr/>
        </p:nvPicPr>
        <p:blipFill rotWithShape="1">
          <a:blip r:embed="rId6"/>
          <a:srcRect l="21720" t="7890" r="11660" b="8030"/>
          <a:stretch>
            <a:fillRect/>
          </a:stretch>
        </p:blipFill>
        <p:spPr>
          <a:xfrm>
            <a:off x="6461893" y="3608780"/>
            <a:ext cx="2629948" cy="2361959"/>
          </a:xfrm>
          <a:prstGeom prst="rect">
            <a:avLst/>
          </a:prstGeom>
        </p:spPr>
      </p:pic>
      <p:pic>
        <p:nvPicPr>
          <p:cNvPr id="8" name="그림 7" descr="철물이(가) 표시된 사진  자동 생성된 설명"/>
          <p:cNvPicPr>
            <a:picLocks noChangeAspect="1"/>
          </p:cNvPicPr>
          <p:nvPr/>
        </p:nvPicPr>
        <p:blipFill rotWithShape="1">
          <a:blip r:embed="rId7"/>
          <a:srcRect l="28540" t="4890" r="17550" b="5670"/>
          <a:stretch>
            <a:fillRect/>
          </a:stretch>
        </p:blipFill>
        <p:spPr>
          <a:xfrm>
            <a:off x="9614225" y="3617863"/>
            <a:ext cx="1445430" cy="23528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63445" y="5970739"/>
            <a:ext cx="18567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600">
                <a:latin typeface="한컴 말랑말랑 Bold"/>
                <a:ea typeface="한컴 말랑말랑 Bold"/>
              </a:rPr>
              <a:t>Wheel</a:t>
            </a:r>
            <a:endParaRPr lang="ko-KR" altLang="en-US" sz="3600">
              <a:latin typeface="한컴 말랑말랑 Bold"/>
              <a:ea typeface="한컴 말랑말랑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-13967"/>
            <a:ext cx="12192000" cy="1043259"/>
            <a:chOff x="0" y="0"/>
            <a:chExt cx="12192000" cy="1043259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978721"/>
            </a:xfrm>
            <a:prstGeom prst="rect">
              <a:avLst/>
            </a:prstGeom>
            <a:solidFill>
              <a:srgbClr val="FFE0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0" y="965436"/>
              <a:ext cx="12192000" cy="77823"/>
            </a:xfrm>
            <a:prstGeom prst="rect">
              <a:avLst/>
            </a:prstGeom>
            <a:solidFill>
              <a:srgbClr val="FFA5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" name="Rectangle 4"/>
          <p:cNvSpPr>
            <a:spLocks noChangeArrowheads="1"/>
          </p:cNvSpPr>
          <p:nvPr/>
        </p:nvSpPr>
        <p:spPr>
          <a:xfrm>
            <a:off x="2086122" y="146159"/>
            <a:ext cx="8009159" cy="67710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anchor="ctr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 algn="ctr" latinLnBrk="0">
              <a:defRPr/>
            </a:pPr>
            <a:r>
              <a:rPr lang="ko-KR" altLang="en-US" sz="4400">
                <a:latin typeface="한컴 말랑말랑 Bold"/>
                <a:ea typeface="한컴 말랑말랑 Bold"/>
              </a:rPr>
              <a:t>로봇 구조</a:t>
            </a:r>
            <a:endParaRPr kumimoji="0" lang="en-US" altLang="ko-KR" sz="4400" b="0" i="0" u="none" strike="noStrike" cap="none" normalizeH="0">
              <a:solidFill>
                <a:schemeClr val="tx1"/>
              </a:solidFill>
              <a:effectLst/>
              <a:latin typeface="한컴 말랑말랑 Bold"/>
              <a:ea typeface="한컴 말랑말랑 Bold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0336940" y="23678"/>
            <a:ext cx="1849762" cy="947872"/>
            <a:chOff x="10336940" y="23678"/>
            <a:chExt cx="1849762" cy="947872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tx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0985045" y="23678"/>
              <a:ext cx="584129" cy="67430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0336940" y="632996"/>
              <a:ext cx="184976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1600" b="1"/>
                <a:t>PMOD</a:t>
              </a:r>
              <a:endParaRPr lang="ko-KR" altLang="en-US" sz="1600" b="1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035248" y="5919256"/>
            <a:ext cx="21109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600">
                <a:latin typeface="한컴 말랑말랑 Bold"/>
                <a:ea typeface="한컴 말랑말랑 Bold"/>
              </a:rPr>
              <a:t>Gymbal</a:t>
            </a:r>
            <a:endParaRPr lang="ko-KR" altLang="en-US" sz="3600">
              <a:latin typeface="한컴 말랑말랑 Bold"/>
              <a:ea typeface="한컴 말랑말랑 Bold"/>
            </a:endParaRPr>
          </a:p>
        </p:txBody>
      </p:sp>
      <p:pic>
        <p:nvPicPr>
          <p:cNvPr id="12" name="그림 11" descr="텍스트, 시계이(가) 표시된 사진  자동 생성된 설명"/>
          <p:cNvPicPr>
            <a:picLocks noChangeAspect="1"/>
          </p:cNvPicPr>
          <p:nvPr/>
        </p:nvPicPr>
        <p:blipFill rotWithShape="1">
          <a:blip r:embed="rId4"/>
          <a:srcRect l="17390" t="14670" r="21250" b="12250"/>
          <a:stretch>
            <a:fillRect/>
          </a:stretch>
        </p:blipFill>
        <p:spPr>
          <a:xfrm>
            <a:off x="3362379" y="1282776"/>
            <a:ext cx="5456643" cy="4551970"/>
          </a:xfrm>
          <a:prstGeom prst="rect">
            <a:avLst/>
          </a:prstGeom>
          <a:effectLst>
            <a:glow>
              <a:schemeClr val="tx1">
                <a:lumMod val="75000"/>
                <a:lumOff val="25000"/>
                <a:alpha val="50000"/>
              </a:schemeClr>
            </a:glo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298214" y="2209952"/>
            <a:ext cx="2438095" cy="243809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77089" y="2402827"/>
            <a:ext cx="2506098" cy="25060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-13967"/>
            <a:ext cx="12192000" cy="1043259"/>
            <a:chOff x="0" y="0"/>
            <a:chExt cx="12192000" cy="1043259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978721"/>
            </a:xfrm>
            <a:prstGeom prst="rect">
              <a:avLst/>
            </a:prstGeom>
            <a:solidFill>
              <a:srgbClr val="FFE0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0" y="965436"/>
              <a:ext cx="12192000" cy="77823"/>
            </a:xfrm>
            <a:prstGeom prst="rect">
              <a:avLst/>
            </a:prstGeom>
            <a:solidFill>
              <a:srgbClr val="FFA5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" name="Rectangle 4"/>
          <p:cNvSpPr>
            <a:spLocks noChangeArrowheads="1"/>
          </p:cNvSpPr>
          <p:nvPr/>
        </p:nvSpPr>
        <p:spPr>
          <a:xfrm>
            <a:off x="2086122" y="146159"/>
            <a:ext cx="8009159" cy="67710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anchor="ctr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 algn="ctr" latinLnBrk="0">
              <a:defRPr/>
            </a:pPr>
            <a:r>
              <a:rPr lang="ko-KR" altLang="en-US" sz="4400">
                <a:latin typeface="한컴 말랑말랑 Bold"/>
                <a:ea typeface="한컴 말랑말랑 Bold"/>
              </a:rPr>
              <a:t>객체 판단 </a:t>
            </a:r>
            <a:r>
              <a:rPr lang="en-US" altLang="ko-KR" sz="4400">
                <a:latin typeface="한컴 말랑말랑 Bold"/>
                <a:ea typeface="한컴 말랑말랑 Bold"/>
              </a:rPr>
              <a:t>: </a:t>
            </a:r>
            <a:r>
              <a:rPr lang="ko-KR" altLang="en-US" sz="4400">
                <a:latin typeface="한컴 말랑말랑 Bold"/>
                <a:ea typeface="한컴 말랑말랑 Bold"/>
              </a:rPr>
              <a:t>낮</a:t>
            </a:r>
            <a:endParaRPr kumimoji="0" lang="en-US" altLang="ko-KR" sz="4400" b="0" i="0" u="none" strike="noStrike" cap="none" normalizeH="0">
              <a:solidFill>
                <a:schemeClr val="tx1"/>
              </a:solidFill>
              <a:effectLst/>
              <a:latin typeface="한컴 말랑말랑 Bold"/>
              <a:ea typeface="한컴 말랑말랑 Bold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0336940" y="23678"/>
            <a:ext cx="1849762" cy="947872"/>
            <a:chOff x="10336940" y="23678"/>
            <a:chExt cx="1849762" cy="94787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tx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0985045" y="23678"/>
              <a:ext cx="584129" cy="67430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0336940" y="632996"/>
              <a:ext cx="184976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1600" b="1"/>
                <a:t>PMOD</a:t>
              </a:r>
              <a:endParaRPr lang="ko-KR" altLang="en-US" sz="1600" b="1"/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5162" y="3313742"/>
            <a:ext cx="5017180" cy="282358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35164" y="1625392"/>
            <a:ext cx="5285438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latin typeface="한컴 말랑말랑 Bold"/>
                <a:ea typeface="한컴 말랑말랑 Bold"/>
              </a:rPr>
              <a:t>Deep Learning</a:t>
            </a:r>
            <a:r>
              <a:rPr lang="ko-KR" altLang="en-US" sz="2000" b="1">
                <a:latin typeface="한컴 말랑말랑 Bold"/>
                <a:ea typeface="한컴 말랑말랑 Bold"/>
              </a:rPr>
              <a:t>으로 사람과 유해 야생동물 판단</a:t>
            </a:r>
          </a:p>
          <a:p>
            <a:pPr lvl="0">
              <a:defRPr/>
            </a:pPr>
            <a:endParaRPr lang="en-US" altLang="ko-KR" sz="2000" b="1">
              <a:latin typeface="한컴 말랑말랑 Bold"/>
              <a:ea typeface="한컴 말랑말랑 Bold"/>
            </a:endParaRPr>
          </a:p>
          <a:p>
            <a:pPr marL="285750" lvl="0" indent="-285750">
              <a:buFontTx/>
              <a:buChar char="-"/>
              <a:defRPr/>
            </a:pPr>
            <a:r>
              <a:rPr lang="en-US" altLang="ko-KR" sz="1600">
                <a:latin typeface="한컴 말랑말랑 Bold"/>
                <a:ea typeface="한컴 말랑말랑 Bold"/>
              </a:rPr>
              <a:t>YOLOv4-tiny</a:t>
            </a:r>
            <a:r>
              <a:rPr lang="ko-KR" altLang="en-US" sz="1600">
                <a:latin typeface="한컴 말랑말랑 Bold"/>
                <a:ea typeface="한컴 말랑말랑 Bold"/>
              </a:rPr>
              <a:t>를 사용하여 학습</a:t>
            </a:r>
          </a:p>
          <a:p>
            <a:pPr lvl="0">
              <a:defRPr/>
            </a:pPr>
            <a:endParaRPr lang="en-US" altLang="ko-KR" sz="1600">
              <a:latin typeface="한컴 말랑말랑 Bold"/>
              <a:ea typeface="한컴 말랑말랑 Bold"/>
            </a:endParaRPr>
          </a:p>
          <a:p>
            <a:pPr marL="285750" lvl="0" indent="-285750">
              <a:buFontTx/>
              <a:buChar char="-"/>
              <a:defRPr/>
            </a:pPr>
            <a:r>
              <a:rPr lang="ko-KR" altLang="en-US" sz="1600">
                <a:latin typeface="한컴 말랑말랑 Bold"/>
                <a:ea typeface="한컴 말랑말랑 Bold"/>
              </a:rPr>
              <a:t>각 객체마다 </a:t>
            </a:r>
            <a:r>
              <a:rPr lang="en-US" altLang="ko-KR" sz="1600">
                <a:latin typeface="한컴 말랑말랑 Bold"/>
                <a:ea typeface="한컴 말랑말랑 Bold"/>
              </a:rPr>
              <a:t>1100</a:t>
            </a:r>
            <a:r>
              <a:rPr lang="ko-KR" altLang="en-US" sz="1600">
                <a:latin typeface="한컴 말랑말랑 Bold"/>
                <a:ea typeface="한컴 말랑말랑 Bold"/>
              </a:rPr>
              <a:t>장 이미지 데이터로 가중치모델 구축</a:t>
            </a:r>
          </a:p>
          <a:p>
            <a:pPr lvl="0">
              <a:defRPr/>
            </a:pPr>
            <a:endParaRPr lang="en-US" altLang="ko-KR" sz="1600">
              <a:latin typeface="한컴 말랑말랑 Bold"/>
              <a:ea typeface="한컴 말랑말랑 Bold"/>
            </a:endParaRPr>
          </a:p>
        </p:txBody>
      </p:sp>
      <p:pic>
        <p:nvPicPr>
          <p:cNvPr id="17" name="그림 16" descr="텍스트, 실내이(가) 표시된 사진  자동 생성된 설명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90701" y="1788703"/>
            <a:ext cx="5798168" cy="4348626"/>
          </a:xfrm>
          <a:prstGeom prst="rect">
            <a:avLst/>
          </a:prstGeom>
        </p:spPr>
      </p:pic>
      <p:pic>
        <p:nvPicPr>
          <p:cNvPr id="18" name="그림 17" descr="포유류이(가) 표시된 사진  자동 생성된 설명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090697" y="1788703"/>
            <a:ext cx="5798168" cy="4348626"/>
          </a:xfrm>
          <a:prstGeom prst="rect">
            <a:avLst/>
          </a:prstGeom>
        </p:spPr>
      </p:pic>
      <p:pic>
        <p:nvPicPr>
          <p:cNvPr id="20" name="그림 19" descr="텍스트, 포유류, 실내, 들개이(가) 표시된 사진  자동 생성된 설명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485887" y="2835095"/>
            <a:ext cx="4402977" cy="33022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ctr">
          <a:defRPr sz="3600" dirty="0">
            <a:latin typeface="한컴 말랑말랑 Bold" panose="020F0803000000000000" pitchFamily="50" charset="-127"/>
            <a:ea typeface="한컴 말랑말랑 Bold" panose="020F0803000000000000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2011</TotalTime>
  <Words>504</Words>
  <Application>Microsoft Office PowerPoint</Application>
  <PresentationFormat>와이드스크린</PresentationFormat>
  <Paragraphs>156</Paragraphs>
  <Slides>23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맑은 고딕</vt:lpstr>
      <vt:lpstr>한컴 말랑말랑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김효진</dc:creator>
  <cp:lastModifiedBy>김효진</cp:lastModifiedBy>
  <cp:revision>151</cp:revision>
  <dcterms:created xsi:type="dcterms:W3CDTF">2022-07-21T13:31:21Z</dcterms:created>
  <dcterms:modified xsi:type="dcterms:W3CDTF">2023-12-04T15:21:31Z</dcterms:modified>
  <cp:version/>
</cp:coreProperties>
</file>